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0"/>
  </p:notesMasterIdLst>
  <p:sldIdLst>
    <p:sldId id="257" r:id="rId2"/>
    <p:sldId id="459" r:id="rId3"/>
    <p:sldId id="460" r:id="rId4"/>
    <p:sldId id="462" r:id="rId5"/>
    <p:sldId id="439" r:id="rId6"/>
    <p:sldId id="432" r:id="rId7"/>
    <p:sldId id="434" r:id="rId8"/>
    <p:sldId id="436" r:id="rId9"/>
    <p:sldId id="438" r:id="rId10"/>
    <p:sldId id="442" r:id="rId11"/>
    <p:sldId id="454" r:id="rId12"/>
    <p:sldId id="455" r:id="rId13"/>
    <p:sldId id="456" r:id="rId14"/>
    <p:sldId id="457" r:id="rId15"/>
    <p:sldId id="458" r:id="rId16"/>
    <p:sldId id="463" r:id="rId17"/>
    <p:sldId id="445" r:id="rId18"/>
    <p:sldId id="461"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22" autoAdjust="0"/>
    <p:restoredTop sz="91497"/>
  </p:normalViewPr>
  <p:slideViewPr>
    <p:cSldViewPr snapToGrid="0">
      <p:cViewPr varScale="1">
        <p:scale>
          <a:sx n="117" d="100"/>
          <a:sy n="117" d="100"/>
        </p:scale>
        <p:origin x="944"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0CA9067-E18E-E94A-8549-13DE0E52464D}" type="datetimeFigureOut">
              <a:rPr lang="en-US" smtClean="0"/>
              <a:t>12/3/22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3763D34-F3BB-D440-8565-DE8B6C26F9FC}" type="slidenum">
              <a:rPr lang="en-US" smtClean="0"/>
              <a:t>‹#›</a:t>
            </a:fld>
            <a:endParaRPr lang="en-US"/>
          </a:p>
        </p:txBody>
      </p:sp>
    </p:spTree>
    <p:extLst>
      <p:ext uri="{BB962C8B-B14F-4D97-AF65-F5344CB8AC3E}">
        <p14:creationId xmlns:p14="http://schemas.microsoft.com/office/powerpoint/2010/main" val="27293589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4292F"/>
                </a:solidFill>
                <a:effectLst/>
                <a:latin typeface="-apple-system"/>
              </a:rPr>
              <a:t>The data used is ADC10 which is from the dataset of ADC1-10. This NIA ADC cohort includes subjects evaluated by the clinical and neuropathology core. Data collection is coordinated by the National Alzheimer's Coordinating Center (NAAC). NAAC coordinates collection of phenotypes from ADCs, cleans all data, coordinates implementation of Alzheimer's definitions cases and controls, and collection of samples. </a:t>
            </a:r>
          </a:p>
          <a:p>
            <a:endParaRPr lang="en-US" b="0" i="0" dirty="0">
              <a:solidFill>
                <a:srgbClr val="24292F"/>
              </a:solidFill>
              <a:effectLst/>
              <a:latin typeface="-apple-system"/>
            </a:endParaRPr>
          </a:p>
          <a:p>
            <a:endParaRPr lang="en-US" dirty="0"/>
          </a:p>
        </p:txBody>
      </p:sp>
      <p:sp>
        <p:nvSpPr>
          <p:cNvPr id="4" name="Slide Number Placeholder 3"/>
          <p:cNvSpPr>
            <a:spLocks noGrp="1"/>
          </p:cNvSpPr>
          <p:nvPr>
            <p:ph type="sldNum" sz="quarter" idx="5"/>
          </p:nvPr>
        </p:nvSpPr>
        <p:spPr/>
        <p:txBody>
          <a:bodyPr/>
          <a:lstStyle/>
          <a:p>
            <a:fld id="{43763D34-F3BB-D440-8565-DE8B6C26F9FC}" type="slidenum">
              <a:rPr lang="en-US" smtClean="0"/>
              <a:t>2</a:t>
            </a:fld>
            <a:endParaRPr lang="en-US"/>
          </a:p>
        </p:txBody>
      </p:sp>
    </p:spTree>
    <p:extLst>
      <p:ext uri="{BB962C8B-B14F-4D97-AF65-F5344CB8AC3E}">
        <p14:creationId xmlns:p14="http://schemas.microsoft.com/office/powerpoint/2010/main" val="32215397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hope to reproduce results shown in literature, as well as get statistically significant SNP associations  </a:t>
            </a:r>
          </a:p>
        </p:txBody>
      </p:sp>
      <p:sp>
        <p:nvSpPr>
          <p:cNvPr id="4" name="Slide Number Placeholder 3"/>
          <p:cNvSpPr>
            <a:spLocks noGrp="1"/>
          </p:cNvSpPr>
          <p:nvPr>
            <p:ph type="sldNum" sz="quarter" idx="5"/>
          </p:nvPr>
        </p:nvSpPr>
        <p:spPr/>
        <p:txBody>
          <a:bodyPr/>
          <a:lstStyle/>
          <a:p>
            <a:fld id="{43763D34-F3BB-D440-8565-DE8B6C26F9FC}" type="slidenum">
              <a:rPr lang="en-US" smtClean="0"/>
              <a:t>3</a:t>
            </a:fld>
            <a:endParaRPr lang="en-US"/>
          </a:p>
        </p:txBody>
      </p:sp>
    </p:spTree>
    <p:extLst>
      <p:ext uri="{BB962C8B-B14F-4D97-AF65-F5344CB8AC3E}">
        <p14:creationId xmlns:p14="http://schemas.microsoft.com/office/powerpoint/2010/main" val="22122231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PLINK is a open-source Whole genome data analysis toolset. Out of the 3 I’m pretty sure it’s the most used. It’s used for the analysis of genotype/phenotypic data. It can also be used to change file formats. </a:t>
            </a:r>
            <a:r>
              <a:rPr lang="en-US" dirty="0" err="1"/>
              <a:t>etc</a:t>
            </a:r>
            <a:endParaRPr lang="en-US" dirty="0"/>
          </a:p>
          <a:p>
            <a:endParaRPr lang="en-US" dirty="0"/>
          </a:p>
          <a:p>
            <a:r>
              <a:rPr lang="en-US" dirty="0"/>
              <a:t>SNPTEST is a command line tool for the analysis of single SNP association in genome-wide studies. </a:t>
            </a:r>
          </a:p>
        </p:txBody>
      </p:sp>
      <p:sp>
        <p:nvSpPr>
          <p:cNvPr id="4" name="Slide Number Placeholder 3"/>
          <p:cNvSpPr>
            <a:spLocks noGrp="1"/>
          </p:cNvSpPr>
          <p:nvPr>
            <p:ph type="sldNum" sz="quarter" idx="5"/>
          </p:nvPr>
        </p:nvSpPr>
        <p:spPr/>
        <p:txBody>
          <a:bodyPr/>
          <a:lstStyle/>
          <a:p>
            <a:fld id="{43763D34-F3BB-D440-8565-DE8B6C26F9FC}" type="slidenum">
              <a:rPr lang="en-US" smtClean="0"/>
              <a:t>5</a:t>
            </a:fld>
            <a:endParaRPr lang="en-US"/>
          </a:p>
        </p:txBody>
      </p:sp>
    </p:spTree>
    <p:extLst>
      <p:ext uri="{BB962C8B-B14F-4D97-AF65-F5344CB8AC3E}">
        <p14:creationId xmlns:p14="http://schemas.microsoft.com/office/powerpoint/2010/main" val="40939591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3763D34-F3BB-D440-8565-DE8B6C26F9FC}" type="slidenum">
              <a:rPr lang="en-US" smtClean="0"/>
              <a:t>6</a:t>
            </a:fld>
            <a:endParaRPr lang="en-US"/>
          </a:p>
        </p:txBody>
      </p:sp>
    </p:spTree>
    <p:extLst>
      <p:ext uri="{BB962C8B-B14F-4D97-AF65-F5344CB8AC3E}">
        <p14:creationId xmlns:p14="http://schemas.microsoft.com/office/powerpoint/2010/main" val="28968197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3763D34-F3BB-D440-8565-DE8B6C26F9FC}" type="slidenum">
              <a:rPr lang="en-US" smtClean="0"/>
              <a:t>9</a:t>
            </a:fld>
            <a:endParaRPr lang="en-US"/>
          </a:p>
        </p:txBody>
      </p:sp>
    </p:spTree>
    <p:extLst>
      <p:ext uri="{BB962C8B-B14F-4D97-AF65-F5344CB8AC3E}">
        <p14:creationId xmlns:p14="http://schemas.microsoft.com/office/powerpoint/2010/main" val="27226553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-frequentist I – additive model, The output file will have a column for each test that contains –value for the test as well as estimates of the motel perimeters (betas) and standard errors</a:t>
            </a:r>
          </a:p>
          <a:p>
            <a:r>
              <a:rPr lang="en-US" dirty="0"/>
              <a:t>-</a:t>
            </a:r>
            <a:r>
              <a:rPr lang="en-US" dirty="0" err="1"/>
              <a:t>pheno</a:t>
            </a:r>
            <a:r>
              <a:rPr lang="en-US" dirty="0"/>
              <a:t> specifies which phenotype you wish to test (in this case its binary of 0 1)</a:t>
            </a:r>
          </a:p>
          <a:p>
            <a:endParaRPr lang="en-US" dirty="0"/>
          </a:p>
        </p:txBody>
      </p:sp>
      <p:sp>
        <p:nvSpPr>
          <p:cNvPr id="4" name="Slide Number Placeholder 3"/>
          <p:cNvSpPr>
            <a:spLocks noGrp="1"/>
          </p:cNvSpPr>
          <p:nvPr>
            <p:ph type="sldNum" sz="quarter" idx="5"/>
          </p:nvPr>
        </p:nvSpPr>
        <p:spPr/>
        <p:txBody>
          <a:bodyPr/>
          <a:lstStyle/>
          <a:p>
            <a:fld id="{43763D34-F3BB-D440-8565-DE8B6C26F9FC}" type="slidenum">
              <a:rPr lang="en-US" smtClean="0"/>
              <a:t>10</a:t>
            </a:fld>
            <a:endParaRPr lang="en-US"/>
          </a:p>
        </p:txBody>
      </p:sp>
    </p:spTree>
    <p:extLst>
      <p:ext uri="{BB962C8B-B14F-4D97-AF65-F5344CB8AC3E}">
        <p14:creationId xmlns:p14="http://schemas.microsoft.com/office/powerpoint/2010/main" val="19397432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3763D34-F3BB-D440-8565-DE8B6C26F9FC}" type="slidenum">
              <a:rPr lang="en-US" smtClean="0"/>
              <a:t>11</a:t>
            </a:fld>
            <a:endParaRPr lang="en-US"/>
          </a:p>
        </p:txBody>
      </p:sp>
    </p:spTree>
    <p:extLst>
      <p:ext uri="{BB962C8B-B14F-4D97-AF65-F5344CB8AC3E}">
        <p14:creationId xmlns:p14="http://schemas.microsoft.com/office/powerpoint/2010/main" val="22730977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QQ plot (quantile-quantile) plot is a probability plot, which essentially compares 2 probability distributions by plotting their quantiles against each other. If the 2 distributions being compared are identical, it will follow the dotted </a:t>
            </a:r>
            <a:r>
              <a:rPr lang="en-US" dirty="0" err="1"/>
              <a:t>pline</a:t>
            </a:r>
            <a:r>
              <a:rPr lang="en-US" dirty="0"/>
              <a:t>, and be within the gray shaded region. For GWAS interpretation, it is a graphical representation of the deviation of observed P values from the null hypothesis. The observed P-values are plotted from largest to smallest and plotted against the expected values.</a:t>
            </a:r>
          </a:p>
          <a:p>
            <a:endParaRPr lang="en-US" dirty="0"/>
          </a:p>
          <a:p>
            <a:r>
              <a:rPr lang="en-US" dirty="0"/>
              <a:t>If observed P values are clearly more significant than expected under the null hypothesis, points will move towards the y-axis. As we see here, there are clearly significant p-value SNPs than the expectation.</a:t>
            </a:r>
          </a:p>
        </p:txBody>
      </p:sp>
      <p:sp>
        <p:nvSpPr>
          <p:cNvPr id="4" name="Slide Number Placeholder 3"/>
          <p:cNvSpPr>
            <a:spLocks noGrp="1"/>
          </p:cNvSpPr>
          <p:nvPr>
            <p:ph type="sldNum" sz="quarter" idx="5"/>
          </p:nvPr>
        </p:nvSpPr>
        <p:spPr/>
        <p:txBody>
          <a:bodyPr/>
          <a:lstStyle/>
          <a:p>
            <a:fld id="{43763D34-F3BB-D440-8565-DE8B6C26F9FC}" type="slidenum">
              <a:rPr lang="en-US" smtClean="0"/>
              <a:t>15</a:t>
            </a:fld>
            <a:endParaRPr lang="en-US"/>
          </a:p>
        </p:txBody>
      </p:sp>
    </p:spTree>
    <p:extLst>
      <p:ext uri="{BB962C8B-B14F-4D97-AF65-F5344CB8AC3E}">
        <p14:creationId xmlns:p14="http://schemas.microsoft.com/office/powerpoint/2010/main" val="36653521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3763D34-F3BB-D440-8565-DE8B6C26F9FC}" type="slidenum">
              <a:rPr lang="en-US" smtClean="0"/>
              <a:t>17</a:t>
            </a:fld>
            <a:endParaRPr lang="en-US"/>
          </a:p>
        </p:txBody>
      </p:sp>
    </p:spTree>
    <p:extLst>
      <p:ext uri="{BB962C8B-B14F-4D97-AF65-F5344CB8AC3E}">
        <p14:creationId xmlns:p14="http://schemas.microsoft.com/office/powerpoint/2010/main" val="2736232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DEA8A140-C0D1-44DE-ADF9-CD854B98335E}" type="datetimeFigureOut">
              <a:rPr lang="en-US" smtClean="0"/>
              <a:t>12/3/22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778DF8A-1A18-4EB0-B48A-5602C4F70CFC}" type="slidenum">
              <a:rPr lang="en-US" smtClean="0"/>
              <a:t>‹#›</a:t>
            </a:fld>
            <a:endParaRPr lang="en-US"/>
          </a:p>
        </p:txBody>
      </p:sp>
    </p:spTree>
    <p:extLst>
      <p:ext uri="{BB962C8B-B14F-4D97-AF65-F5344CB8AC3E}">
        <p14:creationId xmlns:p14="http://schemas.microsoft.com/office/powerpoint/2010/main" val="921774287"/>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EA8A140-C0D1-44DE-ADF9-CD854B98335E}" type="datetimeFigureOut">
              <a:rPr lang="en-US" smtClean="0"/>
              <a:t>12/3/22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78DF8A-1A18-4EB0-B48A-5602C4F70CFC}" type="slidenum">
              <a:rPr lang="en-US" smtClean="0"/>
              <a:t>‹#›</a:t>
            </a:fld>
            <a:endParaRPr lang="en-US"/>
          </a:p>
        </p:txBody>
      </p:sp>
    </p:spTree>
    <p:extLst>
      <p:ext uri="{BB962C8B-B14F-4D97-AF65-F5344CB8AC3E}">
        <p14:creationId xmlns:p14="http://schemas.microsoft.com/office/powerpoint/2010/main" val="19728267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EA8A140-C0D1-44DE-ADF9-CD854B98335E}" type="datetimeFigureOut">
              <a:rPr lang="en-US" smtClean="0"/>
              <a:t>12/3/22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78DF8A-1A18-4EB0-B48A-5602C4F70CFC}" type="slidenum">
              <a:rPr lang="en-US" smtClean="0"/>
              <a:t>‹#›</a:t>
            </a:fld>
            <a:endParaRPr lang="en-US"/>
          </a:p>
        </p:txBody>
      </p:sp>
    </p:spTree>
    <p:extLst>
      <p:ext uri="{BB962C8B-B14F-4D97-AF65-F5344CB8AC3E}">
        <p14:creationId xmlns:p14="http://schemas.microsoft.com/office/powerpoint/2010/main" val="35512653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EA8A140-C0D1-44DE-ADF9-CD854B98335E}" type="datetimeFigureOut">
              <a:rPr lang="en-US" smtClean="0"/>
              <a:t>12/3/22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778DF8A-1A18-4EB0-B48A-5602C4F70CFC}" type="slidenum">
              <a:rPr lang="en-US" smtClean="0"/>
              <a:t>‹#›</a:t>
            </a:fld>
            <a:endParaRPr lang="en-US"/>
          </a:p>
        </p:txBody>
      </p:sp>
    </p:spTree>
    <p:extLst>
      <p:ext uri="{BB962C8B-B14F-4D97-AF65-F5344CB8AC3E}">
        <p14:creationId xmlns:p14="http://schemas.microsoft.com/office/powerpoint/2010/main" val="9498874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DEA8A140-C0D1-44DE-ADF9-CD854B98335E}" type="datetimeFigureOut">
              <a:rPr lang="en-US" smtClean="0"/>
              <a:t>12/3/22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778DF8A-1A18-4EB0-B48A-5602C4F70CFC}" type="slidenum">
              <a:rPr lang="en-US" smtClean="0"/>
              <a:t>‹#›</a:t>
            </a:fld>
            <a:endParaRPr lang="en-US"/>
          </a:p>
        </p:txBody>
      </p:sp>
    </p:spTree>
    <p:extLst>
      <p:ext uri="{BB962C8B-B14F-4D97-AF65-F5344CB8AC3E}">
        <p14:creationId xmlns:p14="http://schemas.microsoft.com/office/powerpoint/2010/main" val="109123567"/>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DEA8A140-C0D1-44DE-ADF9-CD854B98335E}" type="datetimeFigureOut">
              <a:rPr lang="en-US" smtClean="0"/>
              <a:t>12/3/22</a:t>
            </a:fld>
            <a:endParaRPr lang="en-US"/>
          </a:p>
        </p:txBody>
      </p:sp>
      <p:sp>
        <p:nvSpPr>
          <p:cNvPr id="9" name="Footer Placeholder 8"/>
          <p:cNvSpPr>
            <a:spLocks noGrp="1"/>
          </p:cNvSpPr>
          <p:nvPr>
            <p:ph type="ftr" sz="quarter" idx="11"/>
          </p:nvPr>
        </p:nvSpPr>
        <p:spPr/>
        <p:txBody>
          <a:bodyPr/>
          <a:lstStyle/>
          <a:p>
            <a:endParaRPr lang="en-US"/>
          </a:p>
        </p:txBody>
      </p:sp>
      <p:sp>
        <p:nvSpPr>
          <p:cNvPr id="10" name="Slide Number Placeholder 9"/>
          <p:cNvSpPr>
            <a:spLocks noGrp="1"/>
          </p:cNvSpPr>
          <p:nvPr>
            <p:ph type="sldNum" sz="quarter" idx="12"/>
          </p:nvPr>
        </p:nvSpPr>
        <p:spPr/>
        <p:txBody>
          <a:bodyPr/>
          <a:lstStyle/>
          <a:p>
            <a:fld id="{2778DF8A-1A18-4EB0-B48A-5602C4F70CFC}" type="slidenum">
              <a:rPr lang="en-US" smtClean="0"/>
              <a:t>‹#›</a:t>
            </a:fld>
            <a:endParaRPr lang="en-US"/>
          </a:p>
        </p:txBody>
      </p:sp>
    </p:spTree>
    <p:extLst>
      <p:ext uri="{BB962C8B-B14F-4D97-AF65-F5344CB8AC3E}">
        <p14:creationId xmlns:p14="http://schemas.microsoft.com/office/powerpoint/2010/main" val="40520401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DEA8A140-C0D1-44DE-ADF9-CD854B98335E}" type="datetimeFigureOut">
              <a:rPr lang="en-US" smtClean="0"/>
              <a:t>12/3/22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778DF8A-1A18-4EB0-B48A-5602C4F70CFC}" type="slidenum">
              <a:rPr lang="en-US" smtClean="0"/>
              <a:t>‹#›</a:t>
            </a:fld>
            <a:endParaRPr lang="en-US"/>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0283536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EA8A140-C0D1-44DE-ADF9-CD854B98335E}" type="datetimeFigureOut">
              <a:rPr lang="en-US" smtClean="0"/>
              <a:t>12/3/22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778DF8A-1A18-4EB0-B48A-5602C4F70CFC}" type="slidenum">
              <a:rPr lang="en-US" smtClean="0"/>
              <a:t>‹#›</a:t>
            </a:fld>
            <a:endParaRPr lang="en-US"/>
          </a:p>
        </p:txBody>
      </p:sp>
    </p:spTree>
    <p:extLst>
      <p:ext uri="{BB962C8B-B14F-4D97-AF65-F5344CB8AC3E}">
        <p14:creationId xmlns:p14="http://schemas.microsoft.com/office/powerpoint/2010/main" val="18637907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EA8A140-C0D1-44DE-ADF9-CD854B98335E}" type="datetimeFigureOut">
              <a:rPr lang="en-US" smtClean="0"/>
              <a:t>12/3/22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778DF8A-1A18-4EB0-B48A-5602C4F70CFC}" type="slidenum">
              <a:rPr lang="en-US" smtClean="0"/>
              <a:t>‹#›</a:t>
            </a:fld>
            <a:endParaRPr lang="en-US"/>
          </a:p>
        </p:txBody>
      </p:sp>
    </p:spTree>
    <p:extLst>
      <p:ext uri="{BB962C8B-B14F-4D97-AF65-F5344CB8AC3E}">
        <p14:creationId xmlns:p14="http://schemas.microsoft.com/office/powerpoint/2010/main" val="6126297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p:cNvSpPr>
            <a:spLocks noGrp="1"/>
          </p:cNvSpPr>
          <p:nvPr>
            <p:ph type="dt" sz="half" idx="10"/>
          </p:nvPr>
        </p:nvSpPr>
        <p:spPr/>
        <p:txBody>
          <a:bodyPr/>
          <a:lstStyle/>
          <a:p>
            <a:fld id="{DEA8A140-C0D1-44DE-ADF9-CD854B98335E}" type="datetimeFigureOut">
              <a:rPr lang="en-US" smtClean="0"/>
              <a:t>12/3/22</a:t>
            </a:fld>
            <a:endParaRPr lang="en-US"/>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a:p>
        </p:txBody>
      </p:sp>
      <p:sp>
        <p:nvSpPr>
          <p:cNvPr id="11" name="Slide Number Placeholder 10"/>
          <p:cNvSpPr>
            <a:spLocks noGrp="1"/>
          </p:cNvSpPr>
          <p:nvPr>
            <p:ph type="sldNum" sz="quarter" idx="12"/>
          </p:nvPr>
        </p:nvSpPr>
        <p:spPr/>
        <p:txBody>
          <a:bodyPr/>
          <a:lstStyle/>
          <a:p>
            <a:fld id="{2778DF8A-1A18-4EB0-B48A-5602C4F70CFC}" type="slidenum">
              <a:rPr lang="en-US" smtClean="0"/>
              <a:t>‹#›</a:t>
            </a:fld>
            <a:endParaRPr lang="en-US"/>
          </a:p>
        </p:txBody>
      </p:sp>
    </p:spTree>
    <p:extLst>
      <p:ext uri="{BB962C8B-B14F-4D97-AF65-F5344CB8AC3E}">
        <p14:creationId xmlns:p14="http://schemas.microsoft.com/office/powerpoint/2010/main" val="23840918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DEA8A140-C0D1-44DE-ADF9-CD854B98335E}" type="datetimeFigureOut">
              <a:rPr lang="en-US" smtClean="0"/>
              <a:t>12/3/22</a:t>
            </a:fld>
            <a:endParaRPr lang="en-US"/>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a:p>
        </p:txBody>
      </p:sp>
      <p:sp>
        <p:nvSpPr>
          <p:cNvPr id="10" name="Slide Number Placeholder 9"/>
          <p:cNvSpPr>
            <a:spLocks noGrp="1"/>
          </p:cNvSpPr>
          <p:nvPr>
            <p:ph type="sldNum" sz="quarter" idx="12"/>
          </p:nvPr>
        </p:nvSpPr>
        <p:spPr/>
        <p:txBody>
          <a:bodyPr/>
          <a:lstStyle/>
          <a:p>
            <a:fld id="{2778DF8A-1A18-4EB0-B48A-5602C4F70CFC}" type="slidenum">
              <a:rPr lang="en-US" smtClean="0"/>
              <a:t>‹#›</a:t>
            </a:fld>
            <a:endParaRPr lang="en-US"/>
          </a:p>
        </p:txBody>
      </p:sp>
    </p:spTree>
    <p:extLst>
      <p:ext uri="{BB962C8B-B14F-4D97-AF65-F5344CB8AC3E}">
        <p14:creationId xmlns:p14="http://schemas.microsoft.com/office/powerpoint/2010/main" val="19622865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DEA8A140-C0D1-44DE-ADF9-CD854B98335E}" type="datetimeFigureOut">
              <a:rPr lang="en-US" smtClean="0"/>
              <a:t>12/3/22</a:t>
            </a:fld>
            <a:endParaRPr lang="en-US"/>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2778DF8A-1A18-4EB0-B48A-5602C4F70CFC}" type="slidenum">
              <a:rPr lang="en-US" smtClean="0"/>
              <a:t>‹#›</a:t>
            </a:fld>
            <a:endParaRPr lang="en-US"/>
          </a:p>
        </p:txBody>
      </p:sp>
    </p:spTree>
    <p:extLst>
      <p:ext uri="{BB962C8B-B14F-4D97-AF65-F5344CB8AC3E}">
        <p14:creationId xmlns:p14="http://schemas.microsoft.com/office/powerpoint/2010/main" val="315905058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hyperlink" Target="https://www.well.ox.ac.uk/~gav/snptest/" TargetMode="External"/><Relationship Id="rId2" Type="http://schemas.openxmlformats.org/officeDocument/2006/relationships/hyperlink" Target="https://mathgen.stats.ox.ac.uk/impute/impute_v2.html" TargetMode="Externa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BBFD5A-D40B-DB6D-FF87-1AA90FF2CEDB}"/>
              </a:ext>
            </a:extLst>
          </p:cNvPr>
          <p:cNvSpPr>
            <a:spLocks noGrp="1"/>
          </p:cNvSpPr>
          <p:nvPr>
            <p:ph type="ctrTitle"/>
          </p:nvPr>
        </p:nvSpPr>
        <p:spPr/>
        <p:txBody>
          <a:bodyPr/>
          <a:lstStyle/>
          <a:p>
            <a:r>
              <a:rPr lang="en-US" dirty="0"/>
              <a:t>Alzheimer’s Disease GWAS Analysis</a:t>
            </a:r>
          </a:p>
        </p:txBody>
      </p:sp>
      <p:sp>
        <p:nvSpPr>
          <p:cNvPr id="3" name="TextBox 2">
            <a:extLst>
              <a:ext uri="{FF2B5EF4-FFF2-40B4-BE49-F238E27FC236}">
                <a16:creationId xmlns:a16="http://schemas.microsoft.com/office/drawing/2014/main" id="{1007338D-3388-27FA-799C-56A032D5EFE1}"/>
              </a:ext>
            </a:extLst>
          </p:cNvPr>
          <p:cNvSpPr txBox="1"/>
          <p:nvPr/>
        </p:nvSpPr>
        <p:spPr>
          <a:xfrm>
            <a:off x="4698537" y="4286664"/>
            <a:ext cx="2794926" cy="646331"/>
          </a:xfrm>
          <a:prstGeom prst="rect">
            <a:avLst/>
          </a:prstGeom>
          <a:noFill/>
        </p:spPr>
        <p:txBody>
          <a:bodyPr wrap="square" rtlCol="0">
            <a:spAutoFit/>
          </a:bodyPr>
          <a:lstStyle/>
          <a:p>
            <a:pPr algn="ctr"/>
            <a:r>
              <a:rPr lang="en-US" dirty="0"/>
              <a:t>BMIN 5030 – Data Science</a:t>
            </a:r>
          </a:p>
          <a:p>
            <a:pPr algn="ctr"/>
            <a:r>
              <a:rPr lang="en-US" dirty="0"/>
              <a:t>Taha Iqbal</a:t>
            </a:r>
          </a:p>
        </p:txBody>
      </p:sp>
    </p:spTree>
    <p:extLst>
      <p:ext uri="{BB962C8B-B14F-4D97-AF65-F5344CB8AC3E}">
        <p14:creationId xmlns:p14="http://schemas.microsoft.com/office/powerpoint/2010/main" val="36677855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7A6D957-F26F-A644-1C7A-C80F84881D72}"/>
              </a:ext>
            </a:extLst>
          </p:cNvPr>
          <p:cNvSpPr>
            <a:spLocks noGrp="1"/>
          </p:cNvSpPr>
          <p:nvPr>
            <p:ph idx="1"/>
          </p:nvPr>
        </p:nvSpPr>
        <p:spPr>
          <a:xfrm>
            <a:off x="619760" y="1788160"/>
            <a:ext cx="10175240" cy="4297363"/>
          </a:xfrm>
        </p:spPr>
        <p:txBody>
          <a:bodyPr>
            <a:normAutofit fontScale="92500" lnSpcReduction="20000"/>
          </a:bodyPr>
          <a:lstStyle/>
          <a:p>
            <a:r>
              <a:rPr lang="en-US" dirty="0"/>
              <a:t>SNPTEST</a:t>
            </a:r>
          </a:p>
          <a:p>
            <a:pPr lvl="1"/>
            <a:r>
              <a:rPr lang="en-US" dirty="0"/>
              <a:t>:$ </a:t>
            </a:r>
            <a:r>
              <a:rPr lang="en-US" dirty="0" err="1"/>
              <a:t>snptest</a:t>
            </a:r>
            <a:r>
              <a:rPr lang="en-US" dirty="0"/>
              <a:t> </a:t>
            </a:r>
          </a:p>
          <a:p>
            <a:pPr lvl="2"/>
            <a:r>
              <a:rPr lang="en-US" dirty="0"/>
              <a:t>-data </a:t>
            </a:r>
            <a:r>
              <a:rPr lang="en-US" dirty="0" err="1"/>
              <a:t>genfile</a:t>
            </a:r>
            <a:r>
              <a:rPr lang="en-US" dirty="0"/>
              <a:t>/chr22.gen.gz </a:t>
            </a:r>
            <a:r>
              <a:rPr lang="en-US" dirty="0" err="1"/>
              <a:t>Covar</a:t>
            </a:r>
            <a:r>
              <a:rPr lang="en-US" dirty="0"/>
              <a:t>/adc10.covar.snptest.txt </a:t>
            </a:r>
          </a:p>
          <a:p>
            <a:pPr lvl="2"/>
            <a:r>
              <a:rPr lang="en-US" dirty="0"/>
              <a:t>-</a:t>
            </a:r>
            <a:r>
              <a:rPr lang="en-US" dirty="0" err="1"/>
              <a:t>missing_code</a:t>
            </a:r>
            <a:r>
              <a:rPr lang="en-US" dirty="0"/>
              <a:t> NA,-9 </a:t>
            </a:r>
          </a:p>
          <a:p>
            <a:pPr lvl="2"/>
            <a:r>
              <a:rPr lang="en-US" dirty="0"/>
              <a:t>-</a:t>
            </a:r>
            <a:r>
              <a:rPr lang="en-US" dirty="0" err="1"/>
              <a:t>hwe</a:t>
            </a:r>
            <a:r>
              <a:rPr lang="en-US" dirty="0"/>
              <a:t> </a:t>
            </a:r>
          </a:p>
          <a:p>
            <a:pPr lvl="2"/>
            <a:r>
              <a:rPr lang="en-US" dirty="0"/>
              <a:t>-frequentist 1 </a:t>
            </a:r>
          </a:p>
          <a:p>
            <a:pPr lvl="2"/>
            <a:r>
              <a:rPr lang="en-US" dirty="0"/>
              <a:t>-method score </a:t>
            </a:r>
          </a:p>
          <a:p>
            <a:pPr lvl="2"/>
            <a:r>
              <a:rPr lang="en-US" dirty="0"/>
              <a:t>-</a:t>
            </a:r>
            <a:r>
              <a:rPr lang="en-US" dirty="0" err="1"/>
              <a:t>pheno</a:t>
            </a:r>
            <a:r>
              <a:rPr lang="en-US" dirty="0"/>
              <a:t> status </a:t>
            </a:r>
          </a:p>
          <a:p>
            <a:pPr lvl="2"/>
            <a:r>
              <a:rPr lang="en-US" dirty="0"/>
              <a:t>-</a:t>
            </a:r>
            <a:r>
              <a:rPr lang="en-US" dirty="0" err="1"/>
              <a:t>cov_names</a:t>
            </a:r>
            <a:r>
              <a:rPr lang="en-US" dirty="0"/>
              <a:t> pc1 pc2 pc3 </a:t>
            </a:r>
          </a:p>
          <a:p>
            <a:pPr lvl="2"/>
            <a:r>
              <a:rPr lang="en-US" dirty="0"/>
              <a:t>-</a:t>
            </a:r>
            <a:r>
              <a:rPr lang="en-US" dirty="0" err="1"/>
              <a:t>exclude_samples_where</a:t>
            </a:r>
            <a:r>
              <a:rPr lang="en-US" dirty="0"/>
              <a:t> omit=1 </a:t>
            </a:r>
          </a:p>
          <a:p>
            <a:pPr lvl="2"/>
            <a:r>
              <a:rPr lang="en-US" dirty="0"/>
              <a:t>-o result/</a:t>
            </a:r>
            <a:r>
              <a:rPr lang="en-US" dirty="0" err="1"/>
              <a:t>snptest</a:t>
            </a:r>
            <a:r>
              <a:rPr lang="en-US" dirty="0"/>
              <a:t>/model1/chr22.out</a:t>
            </a:r>
          </a:p>
          <a:p>
            <a:pPr marL="914400" lvl="2" indent="0">
              <a:buNone/>
            </a:pPr>
            <a:endParaRPr lang="en-US" dirty="0"/>
          </a:p>
          <a:p>
            <a:pPr marL="914400" lvl="2" indent="0">
              <a:buNone/>
            </a:pPr>
            <a:r>
              <a:rPr lang="en-US" dirty="0"/>
              <a:t>When running </a:t>
            </a:r>
            <a:r>
              <a:rPr lang="en-US" dirty="0" err="1"/>
              <a:t>snptest</a:t>
            </a:r>
            <a:r>
              <a:rPr lang="en-US" dirty="0"/>
              <a:t>, it will check the samples, covariates type and distribution, etc.  </a:t>
            </a:r>
          </a:p>
        </p:txBody>
      </p:sp>
      <p:sp>
        <p:nvSpPr>
          <p:cNvPr id="2" name="Title 1">
            <a:extLst>
              <a:ext uri="{FF2B5EF4-FFF2-40B4-BE49-F238E27FC236}">
                <a16:creationId xmlns:a16="http://schemas.microsoft.com/office/drawing/2014/main" id="{4D797BAA-D13E-EDD6-DD9D-2DB0783E794F}"/>
              </a:ext>
            </a:extLst>
          </p:cNvPr>
          <p:cNvSpPr>
            <a:spLocks noGrp="1"/>
          </p:cNvSpPr>
          <p:nvPr>
            <p:ph type="title"/>
          </p:nvPr>
        </p:nvSpPr>
        <p:spPr>
          <a:xfrm>
            <a:off x="1702815" y="280149"/>
            <a:ext cx="7729728" cy="1188720"/>
          </a:xfrm>
        </p:spPr>
        <p:txBody>
          <a:bodyPr/>
          <a:lstStyle/>
          <a:p>
            <a:pPr algn="l"/>
            <a:r>
              <a:rPr lang="en-US" dirty="0"/>
              <a:t>SNPTEST Commands</a:t>
            </a:r>
          </a:p>
        </p:txBody>
      </p:sp>
    </p:spTree>
    <p:extLst>
      <p:ext uri="{BB962C8B-B14F-4D97-AF65-F5344CB8AC3E}">
        <p14:creationId xmlns:p14="http://schemas.microsoft.com/office/powerpoint/2010/main" val="16905060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A4EBCA63-1EB4-B18D-5BA3-DCD338FF7243}"/>
              </a:ext>
            </a:extLst>
          </p:cNvPr>
          <p:cNvPicPr>
            <a:picLocks noGrp="1" noChangeAspect="1"/>
          </p:cNvPicPr>
          <p:nvPr>
            <p:ph idx="1"/>
          </p:nvPr>
        </p:nvPicPr>
        <p:blipFill>
          <a:blip r:embed="rId3"/>
          <a:stretch>
            <a:fillRect/>
          </a:stretch>
        </p:blipFill>
        <p:spPr>
          <a:xfrm>
            <a:off x="0" y="0"/>
            <a:ext cx="10302627" cy="6502400"/>
          </a:xfrm>
          <a:prstGeom prst="rect">
            <a:avLst/>
          </a:prstGeom>
        </p:spPr>
      </p:pic>
    </p:spTree>
    <p:extLst>
      <p:ext uri="{BB962C8B-B14F-4D97-AF65-F5344CB8AC3E}">
        <p14:creationId xmlns:p14="http://schemas.microsoft.com/office/powerpoint/2010/main" val="19689130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951B5E0B-8293-5336-6A01-544908564495}"/>
              </a:ext>
            </a:extLst>
          </p:cNvPr>
          <p:cNvPicPr>
            <a:picLocks noGrp="1" noChangeAspect="1"/>
          </p:cNvPicPr>
          <p:nvPr>
            <p:ph idx="1"/>
          </p:nvPr>
        </p:nvPicPr>
        <p:blipFill>
          <a:blip r:embed="rId2"/>
          <a:stretch>
            <a:fillRect/>
          </a:stretch>
        </p:blipFill>
        <p:spPr>
          <a:xfrm>
            <a:off x="568074" y="142240"/>
            <a:ext cx="7011285" cy="6253568"/>
          </a:xfrm>
          <a:prstGeom prst="rect">
            <a:avLst/>
          </a:prstGeom>
        </p:spPr>
      </p:pic>
    </p:spTree>
    <p:extLst>
      <p:ext uri="{BB962C8B-B14F-4D97-AF65-F5344CB8AC3E}">
        <p14:creationId xmlns:p14="http://schemas.microsoft.com/office/powerpoint/2010/main" val="30394500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B20AF-5655-0448-DCC2-62E73C859CD7}"/>
              </a:ext>
            </a:extLst>
          </p:cNvPr>
          <p:cNvSpPr>
            <a:spLocks noGrp="1"/>
          </p:cNvSpPr>
          <p:nvPr>
            <p:ph type="title"/>
          </p:nvPr>
        </p:nvSpPr>
        <p:spPr>
          <a:xfrm>
            <a:off x="1956816" y="365252"/>
            <a:ext cx="7729728" cy="1188720"/>
          </a:xfrm>
        </p:spPr>
        <p:txBody>
          <a:bodyPr/>
          <a:lstStyle/>
          <a:p>
            <a:r>
              <a:rPr lang="en-US" dirty="0"/>
              <a:t>SNPTEST output</a:t>
            </a:r>
          </a:p>
        </p:txBody>
      </p:sp>
      <p:pic>
        <p:nvPicPr>
          <p:cNvPr id="5" name="Content Placeholder 4">
            <a:extLst>
              <a:ext uri="{FF2B5EF4-FFF2-40B4-BE49-F238E27FC236}">
                <a16:creationId xmlns:a16="http://schemas.microsoft.com/office/drawing/2014/main" id="{BFBB3258-14BD-0429-83BE-1F05A173BD33}"/>
              </a:ext>
            </a:extLst>
          </p:cNvPr>
          <p:cNvPicPr>
            <a:picLocks noGrp="1" noChangeAspect="1"/>
          </p:cNvPicPr>
          <p:nvPr>
            <p:ph idx="1"/>
          </p:nvPr>
        </p:nvPicPr>
        <p:blipFill>
          <a:blip r:embed="rId2"/>
          <a:stretch>
            <a:fillRect/>
          </a:stretch>
        </p:blipFill>
        <p:spPr>
          <a:xfrm>
            <a:off x="952200" y="1690688"/>
            <a:ext cx="10287600" cy="4486275"/>
          </a:xfrm>
          <a:prstGeom prst="rect">
            <a:avLst/>
          </a:prstGeom>
        </p:spPr>
      </p:pic>
    </p:spTree>
    <p:extLst>
      <p:ext uri="{BB962C8B-B14F-4D97-AF65-F5344CB8AC3E}">
        <p14:creationId xmlns:p14="http://schemas.microsoft.com/office/powerpoint/2010/main" val="6836530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6D9BE7-5503-B58F-1BF4-D522C8FCA96E}"/>
              </a:ext>
            </a:extLst>
          </p:cNvPr>
          <p:cNvSpPr>
            <a:spLocks noGrp="1"/>
          </p:cNvSpPr>
          <p:nvPr>
            <p:ph type="title"/>
          </p:nvPr>
        </p:nvSpPr>
        <p:spPr>
          <a:xfrm>
            <a:off x="2231136" y="108077"/>
            <a:ext cx="7729728" cy="1188720"/>
          </a:xfrm>
        </p:spPr>
        <p:txBody>
          <a:bodyPr/>
          <a:lstStyle/>
          <a:p>
            <a:r>
              <a:rPr lang="en-US" dirty="0"/>
              <a:t>Current Results- Manhattan Plot</a:t>
            </a:r>
          </a:p>
        </p:txBody>
      </p:sp>
      <p:pic>
        <p:nvPicPr>
          <p:cNvPr id="4" name="Content Placeholder 3">
            <a:extLst>
              <a:ext uri="{FF2B5EF4-FFF2-40B4-BE49-F238E27FC236}">
                <a16:creationId xmlns:a16="http://schemas.microsoft.com/office/drawing/2014/main" id="{3826FDE6-F052-1668-4D15-904220526F9B}"/>
              </a:ext>
            </a:extLst>
          </p:cNvPr>
          <p:cNvPicPr>
            <a:picLocks noGrp="1" noChangeAspect="1"/>
          </p:cNvPicPr>
          <p:nvPr>
            <p:ph idx="1"/>
          </p:nvPr>
        </p:nvPicPr>
        <p:blipFill>
          <a:blip r:embed="rId2"/>
          <a:stretch>
            <a:fillRect/>
          </a:stretch>
        </p:blipFill>
        <p:spPr>
          <a:xfrm>
            <a:off x="273897" y="1296797"/>
            <a:ext cx="11791103" cy="5053330"/>
          </a:xfrm>
          <a:prstGeom prst="rect">
            <a:avLst/>
          </a:prstGeom>
        </p:spPr>
      </p:pic>
      <p:sp>
        <p:nvSpPr>
          <p:cNvPr id="6" name="TextBox 5">
            <a:extLst>
              <a:ext uri="{FF2B5EF4-FFF2-40B4-BE49-F238E27FC236}">
                <a16:creationId xmlns:a16="http://schemas.microsoft.com/office/drawing/2014/main" id="{E0070C89-51DB-537F-F493-00740888DE77}"/>
              </a:ext>
            </a:extLst>
          </p:cNvPr>
          <p:cNvSpPr txBox="1"/>
          <p:nvPr/>
        </p:nvSpPr>
        <p:spPr>
          <a:xfrm>
            <a:off x="5140960" y="1960880"/>
            <a:ext cx="863600" cy="215444"/>
          </a:xfrm>
          <a:prstGeom prst="rect">
            <a:avLst/>
          </a:prstGeom>
          <a:noFill/>
        </p:spPr>
        <p:txBody>
          <a:bodyPr wrap="square" rtlCol="0">
            <a:spAutoFit/>
          </a:bodyPr>
          <a:lstStyle/>
          <a:p>
            <a:r>
              <a:rPr lang="en-US" sz="800" dirty="0">
                <a:solidFill>
                  <a:srgbClr val="FF0000"/>
                </a:solidFill>
              </a:rPr>
              <a:t>APOE Region</a:t>
            </a:r>
          </a:p>
        </p:txBody>
      </p:sp>
    </p:spTree>
    <p:extLst>
      <p:ext uri="{BB962C8B-B14F-4D97-AF65-F5344CB8AC3E}">
        <p14:creationId xmlns:p14="http://schemas.microsoft.com/office/powerpoint/2010/main" val="36026480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FF6A91-8F80-3CD6-8D9C-CE2612B96AB4}"/>
              </a:ext>
            </a:extLst>
          </p:cNvPr>
          <p:cNvSpPr>
            <a:spLocks noGrp="1"/>
          </p:cNvSpPr>
          <p:nvPr>
            <p:ph type="title"/>
          </p:nvPr>
        </p:nvSpPr>
        <p:spPr>
          <a:xfrm>
            <a:off x="2231136" y="304038"/>
            <a:ext cx="7729728" cy="1188720"/>
          </a:xfrm>
        </p:spPr>
        <p:txBody>
          <a:bodyPr/>
          <a:lstStyle/>
          <a:p>
            <a:r>
              <a:rPr lang="en-US" dirty="0"/>
              <a:t>Current Results- QQ Plot</a:t>
            </a:r>
          </a:p>
        </p:txBody>
      </p:sp>
      <p:sp>
        <p:nvSpPr>
          <p:cNvPr id="3" name="Content Placeholder 2">
            <a:extLst>
              <a:ext uri="{FF2B5EF4-FFF2-40B4-BE49-F238E27FC236}">
                <a16:creationId xmlns:a16="http://schemas.microsoft.com/office/drawing/2014/main" id="{B30CFF94-27E7-2F34-24E1-215F3A23542A}"/>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BBDB00E8-6970-F41D-7209-5EB6B5F0B541}"/>
              </a:ext>
            </a:extLst>
          </p:cNvPr>
          <p:cNvPicPr>
            <a:picLocks noChangeAspect="1"/>
          </p:cNvPicPr>
          <p:nvPr/>
        </p:nvPicPr>
        <p:blipFill>
          <a:blip r:embed="rId3"/>
          <a:stretch>
            <a:fillRect/>
          </a:stretch>
        </p:blipFill>
        <p:spPr>
          <a:xfrm>
            <a:off x="2763520" y="1570482"/>
            <a:ext cx="4983480" cy="4983480"/>
          </a:xfrm>
          <a:prstGeom prst="rect">
            <a:avLst/>
          </a:prstGeom>
        </p:spPr>
      </p:pic>
    </p:spTree>
    <p:extLst>
      <p:ext uri="{BB962C8B-B14F-4D97-AF65-F5344CB8AC3E}">
        <p14:creationId xmlns:p14="http://schemas.microsoft.com/office/powerpoint/2010/main" val="9442901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3D7251-DAFC-598A-DA55-56C7E6533DFD}"/>
              </a:ext>
            </a:extLst>
          </p:cNvPr>
          <p:cNvSpPr>
            <a:spLocks noGrp="1"/>
          </p:cNvSpPr>
          <p:nvPr>
            <p:ph type="title"/>
          </p:nvPr>
        </p:nvSpPr>
        <p:spPr>
          <a:xfrm>
            <a:off x="2231136" y="375412"/>
            <a:ext cx="7729728" cy="1188720"/>
          </a:xfrm>
        </p:spPr>
        <p:txBody>
          <a:bodyPr/>
          <a:lstStyle/>
          <a:p>
            <a:r>
              <a:rPr lang="en-US" dirty="0"/>
              <a:t>FUMA Results</a:t>
            </a:r>
          </a:p>
        </p:txBody>
      </p:sp>
      <p:pic>
        <p:nvPicPr>
          <p:cNvPr id="4" name="Content Placeholder 3">
            <a:extLst>
              <a:ext uri="{FF2B5EF4-FFF2-40B4-BE49-F238E27FC236}">
                <a16:creationId xmlns:a16="http://schemas.microsoft.com/office/drawing/2014/main" id="{B06B3BBB-53AC-A500-F3F7-112EAE03CD7C}"/>
              </a:ext>
            </a:extLst>
          </p:cNvPr>
          <p:cNvPicPr>
            <a:picLocks noGrp="1" noChangeAspect="1"/>
          </p:cNvPicPr>
          <p:nvPr>
            <p:ph idx="1"/>
          </p:nvPr>
        </p:nvPicPr>
        <p:blipFill>
          <a:blip r:embed="rId2"/>
          <a:stretch>
            <a:fillRect/>
          </a:stretch>
        </p:blipFill>
        <p:spPr>
          <a:xfrm>
            <a:off x="2231136" y="1727200"/>
            <a:ext cx="7772330" cy="5059172"/>
          </a:xfrm>
          <a:prstGeom prst="rect">
            <a:avLst/>
          </a:prstGeom>
        </p:spPr>
      </p:pic>
    </p:spTree>
    <p:extLst>
      <p:ext uri="{BB962C8B-B14F-4D97-AF65-F5344CB8AC3E}">
        <p14:creationId xmlns:p14="http://schemas.microsoft.com/office/powerpoint/2010/main" val="3120935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43DDC1-637D-5B72-CAEC-A9314F232EE1}"/>
              </a:ext>
            </a:extLst>
          </p:cNvPr>
          <p:cNvSpPr>
            <a:spLocks noGrp="1"/>
          </p:cNvSpPr>
          <p:nvPr>
            <p:ph type="title"/>
          </p:nvPr>
        </p:nvSpPr>
        <p:spPr/>
        <p:txBody>
          <a:bodyPr/>
          <a:lstStyle/>
          <a:p>
            <a:r>
              <a:rPr lang="en-US" dirty="0"/>
              <a:t>Building upon </a:t>
            </a:r>
            <a:r>
              <a:rPr lang="en-US" dirty="0" err="1"/>
              <a:t>Gwas</a:t>
            </a:r>
            <a:r>
              <a:rPr lang="en-US" dirty="0"/>
              <a:t> Analysis: Meta analysis</a:t>
            </a:r>
          </a:p>
        </p:txBody>
      </p:sp>
      <p:sp>
        <p:nvSpPr>
          <p:cNvPr id="3" name="Content Placeholder 2">
            <a:extLst>
              <a:ext uri="{FF2B5EF4-FFF2-40B4-BE49-F238E27FC236}">
                <a16:creationId xmlns:a16="http://schemas.microsoft.com/office/drawing/2014/main" id="{847D419F-2793-64D8-977B-D1977A50A67D}"/>
              </a:ext>
            </a:extLst>
          </p:cNvPr>
          <p:cNvSpPr>
            <a:spLocks noGrp="1"/>
          </p:cNvSpPr>
          <p:nvPr>
            <p:ph idx="1"/>
          </p:nvPr>
        </p:nvSpPr>
        <p:spPr/>
        <p:txBody>
          <a:bodyPr/>
          <a:lstStyle/>
          <a:p>
            <a:r>
              <a:rPr lang="en-US" b="0" i="0" dirty="0">
                <a:solidFill>
                  <a:srgbClr val="212121"/>
                </a:solidFill>
                <a:effectLst/>
                <a:latin typeface="Cambria" panose="02040503050406030204" pitchFamily="18" charset="0"/>
              </a:rPr>
              <a:t>Meta-analysis of genome-wide association summary statistics</a:t>
            </a:r>
          </a:p>
          <a:p>
            <a:r>
              <a:rPr lang="en-US" dirty="0"/>
              <a:t>Appropriate when data from the individual studies cannot be analyzed together because of differences in ethnicity, phenotype distribution, gender</a:t>
            </a:r>
          </a:p>
          <a:p>
            <a:r>
              <a:rPr lang="en-US" dirty="0"/>
              <a:t>Metal is</a:t>
            </a:r>
            <a:r>
              <a:rPr lang="en-US" b="0" i="0" dirty="0">
                <a:solidFill>
                  <a:srgbClr val="212121"/>
                </a:solidFill>
                <a:effectLst/>
                <a:latin typeface="Cambria" panose="02040503050406030204" pitchFamily="18" charset="0"/>
              </a:rPr>
              <a:t> a computationally efficient tool for meta-analysis of genome-wide association scans and allow analyses of very large data sets and to support a variety of input file formats</a:t>
            </a:r>
            <a:endParaRPr lang="en-US" dirty="0"/>
          </a:p>
        </p:txBody>
      </p:sp>
    </p:spTree>
    <p:extLst>
      <p:ext uri="{BB962C8B-B14F-4D97-AF65-F5344CB8AC3E}">
        <p14:creationId xmlns:p14="http://schemas.microsoft.com/office/powerpoint/2010/main" val="23780742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28AB0-2C73-BF88-E777-D5A0ED78106C}"/>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F3D7FD3A-08F7-2615-4EC6-705E48085B04}"/>
              </a:ext>
            </a:extLst>
          </p:cNvPr>
          <p:cNvSpPr>
            <a:spLocks noGrp="1"/>
          </p:cNvSpPr>
          <p:nvPr>
            <p:ph idx="1"/>
          </p:nvPr>
        </p:nvSpPr>
        <p:spPr/>
        <p:txBody>
          <a:bodyPr/>
          <a:lstStyle/>
          <a:p>
            <a:r>
              <a:rPr lang="en-US" b="0" i="0" dirty="0" err="1">
                <a:solidFill>
                  <a:srgbClr val="222222"/>
                </a:solidFill>
                <a:effectLst/>
                <a:latin typeface="-apple-system"/>
              </a:rPr>
              <a:t>Marchini</a:t>
            </a:r>
            <a:r>
              <a:rPr lang="en-US" b="0" i="0" dirty="0">
                <a:solidFill>
                  <a:srgbClr val="222222"/>
                </a:solidFill>
                <a:effectLst/>
                <a:latin typeface="-apple-system"/>
              </a:rPr>
              <a:t>, J., Howie, B. Genotype imputation for genome-wide association studies. </a:t>
            </a:r>
            <a:r>
              <a:rPr lang="en-US" b="0" i="1" dirty="0">
                <a:solidFill>
                  <a:srgbClr val="222222"/>
                </a:solidFill>
                <a:effectLst/>
                <a:latin typeface="-apple-system"/>
              </a:rPr>
              <a:t>Nat Rev Genet</a:t>
            </a:r>
            <a:r>
              <a:rPr lang="en-US" b="0" i="0" dirty="0">
                <a:solidFill>
                  <a:srgbClr val="222222"/>
                </a:solidFill>
                <a:effectLst/>
                <a:latin typeface="-apple-system"/>
              </a:rPr>
              <a:t> </a:t>
            </a:r>
            <a:r>
              <a:rPr lang="en-US" b="1" i="0" dirty="0">
                <a:solidFill>
                  <a:srgbClr val="222222"/>
                </a:solidFill>
                <a:effectLst/>
                <a:latin typeface="-apple-system"/>
              </a:rPr>
              <a:t>11</a:t>
            </a:r>
            <a:r>
              <a:rPr lang="en-US" b="0" i="0" dirty="0">
                <a:solidFill>
                  <a:srgbClr val="222222"/>
                </a:solidFill>
                <a:effectLst/>
                <a:latin typeface="-apple-system"/>
              </a:rPr>
              <a:t>, 499–511 (2010). https://doi.org/10.1038/nrg2796</a:t>
            </a:r>
          </a:p>
          <a:p>
            <a:r>
              <a:rPr lang="en-US" b="0" i="0" dirty="0">
                <a:solidFill>
                  <a:srgbClr val="222222"/>
                </a:solidFill>
                <a:effectLst/>
                <a:latin typeface="Arial" panose="020B0604020202020204" pitchFamily="34" charset="0"/>
              </a:rPr>
              <a:t>Alzheimer's Association, William </a:t>
            </a:r>
            <a:r>
              <a:rPr lang="en-US" b="0" i="0" dirty="0" err="1">
                <a:solidFill>
                  <a:srgbClr val="222222"/>
                </a:solidFill>
                <a:effectLst/>
                <a:latin typeface="Arial" panose="020B0604020202020204" pitchFamily="34" charset="0"/>
              </a:rPr>
              <a:t>Thies</a:t>
            </a:r>
            <a:r>
              <a:rPr lang="en-US" b="0" i="0" dirty="0">
                <a:solidFill>
                  <a:srgbClr val="222222"/>
                </a:solidFill>
                <a:effectLst/>
                <a:latin typeface="Arial" panose="020B0604020202020204" pitchFamily="34" charset="0"/>
              </a:rPr>
              <a:t>, and Laura </a:t>
            </a:r>
            <a:r>
              <a:rPr lang="en-US" b="0" i="0" dirty="0" err="1">
                <a:solidFill>
                  <a:srgbClr val="222222"/>
                </a:solidFill>
                <a:effectLst/>
                <a:latin typeface="Arial" panose="020B0604020202020204" pitchFamily="34" charset="0"/>
              </a:rPr>
              <a:t>Bleiler</a:t>
            </a:r>
            <a:r>
              <a:rPr lang="en-US" b="0" i="0" dirty="0">
                <a:solidFill>
                  <a:srgbClr val="222222"/>
                </a:solidFill>
                <a:effectLst/>
                <a:latin typeface="Arial" panose="020B0604020202020204" pitchFamily="34" charset="0"/>
              </a:rPr>
              <a:t>. "2013 Alzheimer's disease facts and figures." </a:t>
            </a:r>
            <a:r>
              <a:rPr lang="en-US" b="0" i="1" dirty="0">
                <a:solidFill>
                  <a:srgbClr val="222222"/>
                </a:solidFill>
                <a:effectLst/>
                <a:latin typeface="Arial" panose="020B0604020202020204" pitchFamily="34" charset="0"/>
              </a:rPr>
              <a:t>Alzheimer's &amp; dementia</a:t>
            </a:r>
            <a:r>
              <a:rPr lang="en-US" b="0" i="0" dirty="0">
                <a:solidFill>
                  <a:srgbClr val="222222"/>
                </a:solidFill>
                <a:effectLst/>
                <a:latin typeface="Arial" panose="020B0604020202020204" pitchFamily="34" charset="0"/>
              </a:rPr>
              <a:t> 9.2 (2013): 208-245.</a:t>
            </a:r>
          </a:p>
          <a:p>
            <a:r>
              <a:rPr lang="en-US" b="0" i="0" dirty="0" err="1">
                <a:solidFill>
                  <a:srgbClr val="1C1D1E"/>
                </a:solidFill>
                <a:effectLst/>
                <a:latin typeface="Open Sans" panose="020B0606030504020204" pitchFamily="34" charset="0"/>
              </a:rPr>
              <a:t>Thies</a:t>
            </a:r>
            <a:r>
              <a:rPr lang="en-US" b="0" i="0" dirty="0">
                <a:solidFill>
                  <a:srgbClr val="1C1D1E"/>
                </a:solidFill>
                <a:effectLst/>
                <a:latin typeface="Open Sans" panose="020B0606030504020204" pitchFamily="34" charset="0"/>
              </a:rPr>
              <a:t>, W. and </a:t>
            </a:r>
            <a:r>
              <a:rPr lang="en-US" b="0" i="0" dirty="0" err="1">
                <a:solidFill>
                  <a:srgbClr val="1C1D1E"/>
                </a:solidFill>
                <a:effectLst/>
                <a:latin typeface="Open Sans" panose="020B0606030504020204" pitchFamily="34" charset="0"/>
              </a:rPr>
              <a:t>Bleiler</a:t>
            </a:r>
            <a:r>
              <a:rPr lang="en-US" b="0" i="0" dirty="0">
                <a:solidFill>
                  <a:srgbClr val="1C1D1E"/>
                </a:solidFill>
                <a:effectLst/>
                <a:latin typeface="Open Sans" panose="020B0606030504020204" pitchFamily="34" charset="0"/>
              </a:rPr>
              <a:t>, L. (2013), 2013 Alzheimer's disease facts and figures. Alzheimer's &amp; Dementia, 9: 208-245. </a:t>
            </a:r>
            <a:r>
              <a:rPr lang="en-US" b="0" i="0" u="none" strike="noStrike" dirty="0">
                <a:solidFill>
                  <a:srgbClr val="4A0D66"/>
                </a:solidFill>
                <a:effectLst/>
                <a:latin typeface="Open Sans" panose="020B0606030504020204" pitchFamily="34" charset="0"/>
              </a:rPr>
              <a:t>https://doi.org/10.1016/j.jalz.2013.02.003</a:t>
            </a:r>
            <a:endParaRPr lang="en-US" b="0" i="0" dirty="0">
              <a:solidFill>
                <a:srgbClr val="222222"/>
              </a:solidFill>
              <a:effectLst/>
              <a:latin typeface="-apple-system"/>
            </a:endParaRPr>
          </a:p>
          <a:p>
            <a:r>
              <a:rPr lang="en-US" b="0" i="0" dirty="0" err="1">
                <a:solidFill>
                  <a:srgbClr val="222222"/>
                </a:solidFill>
                <a:effectLst/>
                <a:latin typeface="Arial" panose="020B0604020202020204" pitchFamily="34" charset="0"/>
              </a:rPr>
              <a:t>Marchini</a:t>
            </a:r>
            <a:r>
              <a:rPr lang="en-US" b="0" i="0" dirty="0">
                <a:solidFill>
                  <a:srgbClr val="222222"/>
                </a:solidFill>
                <a:effectLst/>
                <a:latin typeface="Arial" panose="020B0604020202020204" pitchFamily="34" charset="0"/>
              </a:rPr>
              <a:t>, Jonathan. "SNPTEST v2 Technical Details." (2010).</a:t>
            </a:r>
            <a:endParaRPr lang="en-US" dirty="0"/>
          </a:p>
        </p:txBody>
      </p:sp>
    </p:spTree>
    <p:extLst>
      <p:ext uri="{BB962C8B-B14F-4D97-AF65-F5344CB8AC3E}">
        <p14:creationId xmlns:p14="http://schemas.microsoft.com/office/powerpoint/2010/main" val="18045646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A0DFBD-6E71-3804-426E-02D39F6F273E}"/>
              </a:ext>
            </a:extLst>
          </p:cNvPr>
          <p:cNvSpPr>
            <a:spLocks noGrp="1"/>
          </p:cNvSpPr>
          <p:nvPr>
            <p:ph type="title"/>
          </p:nvPr>
        </p:nvSpPr>
        <p:spPr/>
        <p:txBody>
          <a:bodyPr/>
          <a:lstStyle/>
          <a:p>
            <a:r>
              <a:rPr lang="en-US" dirty="0"/>
              <a:t>Project Overview</a:t>
            </a:r>
          </a:p>
        </p:txBody>
      </p:sp>
      <p:sp>
        <p:nvSpPr>
          <p:cNvPr id="3" name="Content Placeholder 2">
            <a:extLst>
              <a:ext uri="{FF2B5EF4-FFF2-40B4-BE49-F238E27FC236}">
                <a16:creationId xmlns:a16="http://schemas.microsoft.com/office/drawing/2014/main" id="{CFE2C891-61A1-DEAA-E6B1-B9733670B10B}"/>
              </a:ext>
            </a:extLst>
          </p:cNvPr>
          <p:cNvSpPr>
            <a:spLocks noGrp="1"/>
          </p:cNvSpPr>
          <p:nvPr>
            <p:ph idx="1"/>
          </p:nvPr>
        </p:nvSpPr>
        <p:spPr>
          <a:xfrm>
            <a:off x="985520" y="2638044"/>
            <a:ext cx="8975344" cy="3101983"/>
          </a:xfrm>
        </p:spPr>
        <p:txBody>
          <a:bodyPr>
            <a:normAutofit fontScale="85000" lnSpcReduction="20000"/>
          </a:bodyPr>
          <a:lstStyle/>
          <a:p>
            <a:r>
              <a:rPr lang="en-US" dirty="0"/>
              <a:t>Overview: Analyze ADC10 GWAS summary statistics and generate Manhattan plots and QQ plots to visualize results. Use FUMA platform to annotate and map these associations to their genes and determine the role and pathways implicated for these genes.</a:t>
            </a:r>
          </a:p>
          <a:p>
            <a:pPr marL="0" indent="0">
              <a:buNone/>
            </a:pPr>
            <a:endParaRPr lang="en-US" dirty="0"/>
          </a:p>
          <a:p>
            <a:r>
              <a:rPr lang="en-US" dirty="0"/>
              <a:t>Methods: </a:t>
            </a:r>
          </a:p>
          <a:p>
            <a:pPr lvl="1"/>
            <a:r>
              <a:rPr lang="en-US" dirty="0"/>
              <a:t>Use SNPTESTv2.5.6 to generate GWAS summary results using ADC10 dataset</a:t>
            </a:r>
          </a:p>
          <a:p>
            <a:pPr lvl="2"/>
            <a:r>
              <a:rPr lang="en-US" dirty="0"/>
              <a:t>ADC10: 8,214 samples</a:t>
            </a:r>
          </a:p>
          <a:p>
            <a:pPr lvl="2"/>
            <a:r>
              <a:rPr lang="en-US" dirty="0"/>
              <a:t>NIA ADC cohort subjects evaluated by the clinical and neuropathology core</a:t>
            </a:r>
          </a:p>
          <a:p>
            <a:pPr lvl="2"/>
            <a:r>
              <a:rPr lang="en-US" dirty="0"/>
              <a:t>Data collection coordinated by NACC</a:t>
            </a:r>
          </a:p>
          <a:p>
            <a:pPr lvl="1"/>
            <a:r>
              <a:rPr lang="en-US" dirty="0"/>
              <a:t>Use R to clean data/generate Manhattan and QQ plots</a:t>
            </a:r>
          </a:p>
          <a:p>
            <a:pPr lvl="1"/>
            <a:r>
              <a:rPr lang="en-US" dirty="0"/>
              <a:t>Use FUMA to annotate and get in-depth genomic results</a:t>
            </a:r>
          </a:p>
        </p:txBody>
      </p:sp>
    </p:spTree>
    <p:extLst>
      <p:ext uri="{BB962C8B-B14F-4D97-AF65-F5344CB8AC3E}">
        <p14:creationId xmlns:p14="http://schemas.microsoft.com/office/powerpoint/2010/main" val="29214569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FDC993-90AE-4A60-E212-4FE9BFBBD874}"/>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EF3AFC69-442C-38EB-AC45-977038D9C9F4}"/>
              </a:ext>
            </a:extLst>
          </p:cNvPr>
          <p:cNvSpPr>
            <a:spLocks noGrp="1"/>
          </p:cNvSpPr>
          <p:nvPr>
            <p:ph idx="1"/>
          </p:nvPr>
        </p:nvSpPr>
        <p:spPr>
          <a:xfrm>
            <a:off x="1290320" y="2638044"/>
            <a:ext cx="8670544" cy="3101983"/>
          </a:xfrm>
        </p:spPr>
        <p:txBody>
          <a:bodyPr/>
          <a:lstStyle/>
          <a:p>
            <a:r>
              <a:rPr lang="en-US" dirty="0"/>
              <a:t>Alzheimer’s Disease is a progressive neurodegenerative disease associated with cognitive decline. 13% people over age 65 and 45% over age 85 are estimated to have AD</a:t>
            </a:r>
          </a:p>
          <a:p>
            <a:r>
              <a:rPr lang="en-US" dirty="0"/>
              <a:t>AD can be classified into 2 categories, Late-onset AD (95%) and Early-onset AD (5~). EOAD is known to have a significant genomic component with </a:t>
            </a:r>
            <a:r>
              <a:rPr lang="en-US" i="1" dirty="0"/>
              <a:t>APP</a:t>
            </a:r>
            <a:r>
              <a:rPr lang="en-US" dirty="0"/>
              <a:t>, </a:t>
            </a:r>
            <a:r>
              <a:rPr lang="en-US" i="1" dirty="0"/>
              <a:t>PSEN1</a:t>
            </a:r>
            <a:r>
              <a:rPr lang="en-US" dirty="0"/>
              <a:t>, </a:t>
            </a:r>
            <a:r>
              <a:rPr lang="en-US" i="1" dirty="0"/>
              <a:t>PSEN2</a:t>
            </a:r>
            <a:r>
              <a:rPr lang="en-US" dirty="0"/>
              <a:t> as main disease-causing genes.</a:t>
            </a:r>
          </a:p>
          <a:p>
            <a:r>
              <a:rPr lang="en-US" dirty="0"/>
              <a:t>For LOAD one of the most significant genetic risk factors are the different alleles of </a:t>
            </a:r>
            <a:r>
              <a:rPr lang="en-US" i="1" dirty="0"/>
              <a:t>APOE. </a:t>
            </a:r>
            <a:r>
              <a:rPr lang="en-US" dirty="0"/>
              <a:t>Gene polymorphisms such as </a:t>
            </a:r>
            <a:r>
              <a:rPr lang="en-US" i="1" dirty="0"/>
              <a:t>e4 </a:t>
            </a:r>
            <a:r>
              <a:rPr lang="en-US" dirty="0"/>
              <a:t>and </a:t>
            </a:r>
            <a:r>
              <a:rPr lang="en-US" i="1" dirty="0"/>
              <a:t>e2</a:t>
            </a:r>
            <a:r>
              <a:rPr lang="en-US" dirty="0"/>
              <a:t> are implicated</a:t>
            </a:r>
            <a:endParaRPr lang="en-US" i="1" dirty="0"/>
          </a:p>
        </p:txBody>
      </p:sp>
    </p:spTree>
    <p:extLst>
      <p:ext uri="{BB962C8B-B14F-4D97-AF65-F5344CB8AC3E}">
        <p14:creationId xmlns:p14="http://schemas.microsoft.com/office/powerpoint/2010/main" val="37010623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B6E8C4-9D05-7FB9-45ED-30457B4ECCC4}"/>
              </a:ext>
            </a:extLst>
          </p:cNvPr>
          <p:cNvSpPr>
            <a:spLocks noGrp="1"/>
          </p:cNvSpPr>
          <p:nvPr>
            <p:ph type="title"/>
          </p:nvPr>
        </p:nvSpPr>
        <p:spPr>
          <a:xfrm>
            <a:off x="2231136" y="162052"/>
            <a:ext cx="7729728" cy="1188720"/>
          </a:xfrm>
        </p:spPr>
        <p:txBody>
          <a:bodyPr/>
          <a:lstStyle/>
          <a:p>
            <a:r>
              <a:rPr lang="en-US" dirty="0"/>
              <a:t>AD Prevalence</a:t>
            </a:r>
          </a:p>
        </p:txBody>
      </p:sp>
      <p:pic>
        <p:nvPicPr>
          <p:cNvPr id="1026" name="Picture 2" descr="Details are in the caption following the image">
            <a:extLst>
              <a:ext uri="{FF2B5EF4-FFF2-40B4-BE49-F238E27FC236}">
                <a16:creationId xmlns:a16="http://schemas.microsoft.com/office/drawing/2014/main" id="{66147984-F4DC-4084-78E9-CF9D539CB7AC}"/>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917590" y="1483776"/>
            <a:ext cx="5784831" cy="222017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3010B88E-06EB-A8C3-2F08-4E04ABB48E33}"/>
              </a:ext>
            </a:extLst>
          </p:cNvPr>
          <p:cNvSpPr txBox="1"/>
          <p:nvPr/>
        </p:nvSpPr>
        <p:spPr>
          <a:xfrm>
            <a:off x="995680" y="4529732"/>
            <a:ext cx="1422400" cy="1200329"/>
          </a:xfrm>
          <a:prstGeom prst="rect">
            <a:avLst/>
          </a:prstGeom>
          <a:noFill/>
        </p:spPr>
        <p:txBody>
          <a:bodyPr wrap="square" rtlCol="0">
            <a:spAutoFit/>
          </a:bodyPr>
          <a:lstStyle/>
          <a:p>
            <a:r>
              <a:rPr lang="en-US" dirty="0"/>
              <a:t>Estimated lifetime risk for AD by age and sex</a:t>
            </a:r>
          </a:p>
        </p:txBody>
      </p:sp>
      <p:pic>
        <p:nvPicPr>
          <p:cNvPr id="1030" name="Picture 6" descr="Details are in the caption following the image">
            <a:extLst>
              <a:ext uri="{FF2B5EF4-FFF2-40B4-BE49-F238E27FC236}">
                <a16:creationId xmlns:a16="http://schemas.microsoft.com/office/drawing/2014/main" id="{7E53ED21-5FC9-EBF3-F281-35F4B43E6A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92820" y="3770450"/>
            <a:ext cx="5809601" cy="271889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6240A714-5C01-D004-A248-725EB5361C44}"/>
              </a:ext>
            </a:extLst>
          </p:cNvPr>
          <p:cNvSpPr txBox="1"/>
          <p:nvPr/>
        </p:nvSpPr>
        <p:spPr>
          <a:xfrm>
            <a:off x="995680" y="2046303"/>
            <a:ext cx="1422400" cy="1477328"/>
          </a:xfrm>
          <a:prstGeom prst="rect">
            <a:avLst/>
          </a:prstGeom>
          <a:noFill/>
        </p:spPr>
        <p:txBody>
          <a:bodyPr wrap="square" rtlCol="0">
            <a:spAutoFit/>
          </a:bodyPr>
          <a:lstStyle/>
          <a:p>
            <a:r>
              <a:rPr lang="en-US" dirty="0"/>
              <a:t>Proportion of people aged 65 or older with AD</a:t>
            </a:r>
          </a:p>
        </p:txBody>
      </p:sp>
      <p:sp>
        <p:nvSpPr>
          <p:cNvPr id="6" name="TextBox 5">
            <a:extLst>
              <a:ext uri="{FF2B5EF4-FFF2-40B4-BE49-F238E27FC236}">
                <a16:creationId xmlns:a16="http://schemas.microsoft.com/office/drawing/2014/main" id="{ED917A3B-7EFC-F2BA-F7BC-7BC657068565}"/>
              </a:ext>
            </a:extLst>
          </p:cNvPr>
          <p:cNvSpPr txBox="1"/>
          <p:nvPr/>
        </p:nvSpPr>
        <p:spPr>
          <a:xfrm>
            <a:off x="8453120" y="6526671"/>
            <a:ext cx="3962400" cy="338554"/>
          </a:xfrm>
          <a:prstGeom prst="rect">
            <a:avLst/>
          </a:prstGeom>
          <a:noFill/>
        </p:spPr>
        <p:txBody>
          <a:bodyPr wrap="square" rtlCol="0">
            <a:spAutoFit/>
          </a:bodyPr>
          <a:lstStyle/>
          <a:p>
            <a:r>
              <a:rPr lang="en-US" sz="800" b="0" i="0" dirty="0" err="1">
                <a:solidFill>
                  <a:srgbClr val="1C1D1E"/>
                </a:solidFill>
                <a:effectLst/>
                <a:latin typeface="Open Sans" panose="020F0502020204030204" pitchFamily="34" charset="0"/>
              </a:rPr>
              <a:t>Thies</a:t>
            </a:r>
            <a:r>
              <a:rPr lang="en-US" sz="800" b="0" i="0" dirty="0">
                <a:solidFill>
                  <a:srgbClr val="1C1D1E"/>
                </a:solidFill>
                <a:effectLst/>
                <a:latin typeface="Open Sans" panose="020F0502020204030204" pitchFamily="34" charset="0"/>
              </a:rPr>
              <a:t>, W. and </a:t>
            </a:r>
            <a:r>
              <a:rPr lang="en-US" sz="800" b="0" i="0" dirty="0" err="1">
                <a:solidFill>
                  <a:srgbClr val="1C1D1E"/>
                </a:solidFill>
                <a:effectLst/>
                <a:latin typeface="Open Sans" panose="020F0502020204030204" pitchFamily="34" charset="0"/>
              </a:rPr>
              <a:t>Bleiler</a:t>
            </a:r>
            <a:r>
              <a:rPr lang="en-US" sz="800" b="0" i="0" dirty="0">
                <a:solidFill>
                  <a:srgbClr val="1C1D1E"/>
                </a:solidFill>
                <a:effectLst/>
                <a:latin typeface="Open Sans" panose="020F0502020204030204" pitchFamily="34" charset="0"/>
              </a:rPr>
              <a:t>, L. (2013), 2013 Alzheimer's disease facts and figures. Alzheimer's &amp; Dementia, 9: 208-245</a:t>
            </a:r>
            <a:endParaRPr lang="en-US" sz="800" dirty="0"/>
          </a:p>
        </p:txBody>
      </p:sp>
    </p:spTree>
    <p:extLst>
      <p:ext uri="{BB962C8B-B14F-4D97-AF65-F5344CB8AC3E}">
        <p14:creationId xmlns:p14="http://schemas.microsoft.com/office/powerpoint/2010/main" val="23151053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CEAECE-6685-E0E9-F9C2-72260A93432F}"/>
              </a:ext>
            </a:extLst>
          </p:cNvPr>
          <p:cNvSpPr>
            <a:spLocks noGrp="1"/>
          </p:cNvSpPr>
          <p:nvPr>
            <p:ph type="title"/>
          </p:nvPr>
        </p:nvSpPr>
        <p:spPr/>
        <p:txBody>
          <a:bodyPr/>
          <a:lstStyle/>
          <a:p>
            <a:r>
              <a:rPr lang="en-US" dirty="0"/>
              <a:t>GWAS analysis package	</a:t>
            </a:r>
          </a:p>
        </p:txBody>
      </p:sp>
      <p:sp>
        <p:nvSpPr>
          <p:cNvPr id="3" name="Content Placeholder 2">
            <a:extLst>
              <a:ext uri="{FF2B5EF4-FFF2-40B4-BE49-F238E27FC236}">
                <a16:creationId xmlns:a16="http://schemas.microsoft.com/office/drawing/2014/main" id="{404DA6BE-D212-64B8-BB22-85053A4A8F57}"/>
              </a:ext>
            </a:extLst>
          </p:cNvPr>
          <p:cNvSpPr>
            <a:spLocks noGrp="1"/>
          </p:cNvSpPr>
          <p:nvPr>
            <p:ph idx="1"/>
          </p:nvPr>
        </p:nvSpPr>
        <p:spPr/>
        <p:txBody>
          <a:bodyPr/>
          <a:lstStyle/>
          <a:p>
            <a:r>
              <a:rPr lang="en-US" dirty="0"/>
              <a:t>PLINK https://zzz.bwh.harvard.edu/plink/</a:t>
            </a:r>
          </a:p>
          <a:p>
            <a:r>
              <a:rPr lang="en-US" dirty="0"/>
              <a:t>SNPTEST https://www.well.ox.ac.uk/~gav/snptest/</a:t>
            </a:r>
          </a:p>
          <a:p>
            <a:r>
              <a:rPr lang="en-US" dirty="0"/>
              <a:t>Metal  http://csg.sph.umich.edu/abecasis/metal/</a:t>
            </a:r>
          </a:p>
          <a:p>
            <a:r>
              <a:rPr lang="en-US" dirty="0"/>
              <a:t>Linux data management commands</a:t>
            </a:r>
          </a:p>
          <a:p>
            <a:endParaRPr lang="en-US" dirty="0"/>
          </a:p>
        </p:txBody>
      </p:sp>
    </p:spTree>
    <p:extLst>
      <p:ext uri="{BB962C8B-B14F-4D97-AF65-F5344CB8AC3E}">
        <p14:creationId xmlns:p14="http://schemas.microsoft.com/office/powerpoint/2010/main" val="4483755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lowchart: Multidocument 3">
            <a:extLst>
              <a:ext uri="{FF2B5EF4-FFF2-40B4-BE49-F238E27FC236}">
                <a16:creationId xmlns:a16="http://schemas.microsoft.com/office/drawing/2014/main" id="{3A23AA79-9082-FCC7-58E1-B83AB058B39E}"/>
              </a:ext>
            </a:extLst>
          </p:cNvPr>
          <p:cNvSpPr/>
          <p:nvPr/>
        </p:nvSpPr>
        <p:spPr>
          <a:xfrm>
            <a:off x="465532" y="3281364"/>
            <a:ext cx="1581150" cy="1362075"/>
          </a:xfrm>
          <a:prstGeom prst="flowChartMultidocument">
            <a:avLst/>
          </a:prstGeom>
          <a:solidFill>
            <a:srgbClr val="0070C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Raw </a:t>
            </a:r>
            <a:r>
              <a:rPr lang="en-US" dirty="0" err="1"/>
              <a:t>genotye</a:t>
            </a:r>
            <a:r>
              <a:rPr lang="en-US" dirty="0"/>
              <a:t> data</a:t>
            </a:r>
          </a:p>
        </p:txBody>
      </p:sp>
      <p:cxnSp>
        <p:nvCxnSpPr>
          <p:cNvPr id="6" name="Straight Arrow Connector 5">
            <a:extLst>
              <a:ext uri="{FF2B5EF4-FFF2-40B4-BE49-F238E27FC236}">
                <a16:creationId xmlns:a16="http://schemas.microsoft.com/office/drawing/2014/main" id="{637777A0-6174-5A32-886D-D5DC61E7B8E7}"/>
              </a:ext>
            </a:extLst>
          </p:cNvPr>
          <p:cNvCxnSpPr/>
          <p:nvPr/>
        </p:nvCxnSpPr>
        <p:spPr>
          <a:xfrm>
            <a:off x="2155353" y="3705221"/>
            <a:ext cx="13239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Flowchart: Process 6">
            <a:extLst>
              <a:ext uri="{FF2B5EF4-FFF2-40B4-BE49-F238E27FC236}">
                <a16:creationId xmlns:a16="http://schemas.microsoft.com/office/drawing/2014/main" id="{EAD12BA1-F4F0-A748-5BA7-BC8A0BDAF645}"/>
              </a:ext>
            </a:extLst>
          </p:cNvPr>
          <p:cNvSpPr/>
          <p:nvPr/>
        </p:nvSpPr>
        <p:spPr>
          <a:xfrm>
            <a:off x="2457884" y="2857499"/>
            <a:ext cx="800100" cy="533396"/>
          </a:xfrm>
          <a:prstGeom prst="flowChartProcess">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QC</a:t>
            </a:r>
          </a:p>
        </p:txBody>
      </p:sp>
      <p:sp>
        <p:nvSpPr>
          <p:cNvPr id="8" name="Left Brace 7">
            <a:extLst>
              <a:ext uri="{FF2B5EF4-FFF2-40B4-BE49-F238E27FC236}">
                <a16:creationId xmlns:a16="http://schemas.microsoft.com/office/drawing/2014/main" id="{07F90A1D-715B-833B-F31B-E10BEC0AAB56}"/>
              </a:ext>
            </a:extLst>
          </p:cNvPr>
          <p:cNvSpPr/>
          <p:nvPr/>
        </p:nvSpPr>
        <p:spPr>
          <a:xfrm rot="16200000">
            <a:off x="3231041" y="-1032681"/>
            <a:ext cx="876292" cy="6938965"/>
          </a:xfrm>
          <a:prstGeom prst="leftBrace">
            <a:avLst>
              <a:gd name="adj1" fmla="val 8333"/>
              <a:gd name="adj2" fmla="val 41215"/>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Flowchart: Predefined Process 9">
            <a:extLst>
              <a:ext uri="{FF2B5EF4-FFF2-40B4-BE49-F238E27FC236}">
                <a16:creationId xmlns:a16="http://schemas.microsoft.com/office/drawing/2014/main" id="{2DC05A4E-7A73-67B4-9A04-16F36571D604}"/>
              </a:ext>
            </a:extLst>
          </p:cNvPr>
          <p:cNvSpPr/>
          <p:nvPr/>
        </p:nvSpPr>
        <p:spPr>
          <a:xfrm>
            <a:off x="228599" y="1120787"/>
            <a:ext cx="1309688" cy="542921"/>
          </a:xfrm>
          <a:prstGeom prst="flowChartPredefinedProcess">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Missing</a:t>
            </a:r>
          </a:p>
        </p:txBody>
      </p:sp>
      <p:sp>
        <p:nvSpPr>
          <p:cNvPr id="11" name="Flowchart: Predefined Process 10">
            <a:extLst>
              <a:ext uri="{FF2B5EF4-FFF2-40B4-BE49-F238E27FC236}">
                <a16:creationId xmlns:a16="http://schemas.microsoft.com/office/drawing/2014/main" id="{E7A3AD12-89DF-D4D0-ABCD-77047841ECEF}"/>
              </a:ext>
            </a:extLst>
          </p:cNvPr>
          <p:cNvSpPr/>
          <p:nvPr/>
        </p:nvSpPr>
        <p:spPr>
          <a:xfrm>
            <a:off x="359567" y="1762927"/>
            <a:ext cx="1309688" cy="542921"/>
          </a:xfrm>
          <a:prstGeom prst="flowChartPredefinedProcess">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MAF</a:t>
            </a:r>
          </a:p>
        </p:txBody>
      </p:sp>
      <p:sp>
        <p:nvSpPr>
          <p:cNvPr id="12" name="Flowchart: Predefined Process 11">
            <a:extLst>
              <a:ext uri="{FF2B5EF4-FFF2-40B4-BE49-F238E27FC236}">
                <a16:creationId xmlns:a16="http://schemas.microsoft.com/office/drawing/2014/main" id="{B3518326-E111-86EB-C0CA-1E1658D27442}"/>
              </a:ext>
            </a:extLst>
          </p:cNvPr>
          <p:cNvSpPr/>
          <p:nvPr/>
        </p:nvSpPr>
        <p:spPr>
          <a:xfrm>
            <a:off x="1959762" y="1728298"/>
            <a:ext cx="1838326" cy="542921"/>
          </a:xfrm>
          <a:prstGeom prst="flowChartPredefinedProcess">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Population</a:t>
            </a:r>
          </a:p>
        </p:txBody>
      </p:sp>
      <p:sp>
        <p:nvSpPr>
          <p:cNvPr id="13" name="Flowchart: Predefined Process 12">
            <a:extLst>
              <a:ext uri="{FF2B5EF4-FFF2-40B4-BE49-F238E27FC236}">
                <a16:creationId xmlns:a16="http://schemas.microsoft.com/office/drawing/2014/main" id="{9FFA7E60-D5F9-DB20-0ED7-138F247304AA}"/>
              </a:ext>
            </a:extLst>
          </p:cNvPr>
          <p:cNvSpPr/>
          <p:nvPr/>
        </p:nvSpPr>
        <p:spPr>
          <a:xfrm>
            <a:off x="4108934" y="1075523"/>
            <a:ext cx="1309688" cy="542921"/>
          </a:xfrm>
          <a:prstGeom prst="flowChartPredefinedProcess">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LD</a:t>
            </a:r>
          </a:p>
        </p:txBody>
      </p:sp>
      <p:sp>
        <p:nvSpPr>
          <p:cNvPr id="14" name="Flowchart: Predefined Process 13">
            <a:extLst>
              <a:ext uri="{FF2B5EF4-FFF2-40B4-BE49-F238E27FC236}">
                <a16:creationId xmlns:a16="http://schemas.microsoft.com/office/drawing/2014/main" id="{01BA41D5-8255-6827-4854-39384B5DA23C}"/>
              </a:ext>
            </a:extLst>
          </p:cNvPr>
          <p:cNvSpPr/>
          <p:nvPr/>
        </p:nvSpPr>
        <p:spPr>
          <a:xfrm>
            <a:off x="1826419" y="1097396"/>
            <a:ext cx="1843088" cy="542921"/>
          </a:xfrm>
          <a:prstGeom prst="flowChartPredefinedProcess">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Relatedness </a:t>
            </a:r>
          </a:p>
        </p:txBody>
      </p:sp>
      <p:sp>
        <p:nvSpPr>
          <p:cNvPr id="15" name="Flowchart: Predefined Process 14">
            <a:extLst>
              <a:ext uri="{FF2B5EF4-FFF2-40B4-BE49-F238E27FC236}">
                <a16:creationId xmlns:a16="http://schemas.microsoft.com/office/drawing/2014/main" id="{EB512A5C-26EC-22AB-D26A-95D2E6E59C06}"/>
              </a:ext>
            </a:extLst>
          </p:cNvPr>
          <p:cNvSpPr/>
          <p:nvPr/>
        </p:nvSpPr>
        <p:spPr>
          <a:xfrm>
            <a:off x="4057638" y="1704789"/>
            <a:ext cx="2619375" cy="447685"/>
          </a:xfrm>
          <a:prstGeom prst="flowChartPredefinedProcess">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dirty="0">
                <a:solidFill>
                  <a:schemeClr val="bg1"/>
                </a:solidFill>
                <a:effectLst/>
                <a:latin typeface="Cambria" panose="02040503050406030204" pitchFamily="18" charset="0"/>
              </a:rPr>
              <a:t>Sex discrepancy</a:t>
            </a:r>
            <a:endParaRPr lang="en-US" dirty="0">
              <a:solidFill>
                <a:schemeClr val="bg1"/>
              </a:solidFill>
            </a:endParaRPr>
          </a:p>
        </p:txBody>
      </p:sp>
      <p:sp>
        <p:nvSpPr>
          <p:cNvPr id="17" name="Flowchart: Multidocument 16">
            <a:extLst>
              <a:ext uri="{FF2B5EF4-FFF2-40B4-BE49-F238E27FC236}">
                <a16:creationId xmlns:a16="http://schemas.microsoft.com/office/drawing/2014/main" id="{F21B939B-1E05-0564-032E-D7D6D39D4F1F}"/>
              </a:ext>
            </a:extLst>
          </p:cNvPr>
          <p:cNvSpPr/>
          <p:nvPr/>
        </p:nvSpPr>
        <p:spPr>
          <a:xfrm>
            <a:off x="3669187" y="3027355"/>
            <a:ext cx="1866900" cy="1181103"/>
          </a:xfrm>
          <a:prstGeom prst="flowChartMultidocumen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Cleaned genotype</a:t>
            </a:r>
          </a:p>
        </p:txBody>
      </p:sp>
      <p:cxnSp>
        <p:nvCxnSpPr>
          <p:cNvPr id="19" name="Straight Arrow Connector 18">
            <a:extLst>
              <a:ext uri="{FF2B5EF4-FFF2-40B4-BE49-F238E27FC236}">
                <a16:creationId xmlns:a16="http://schemas.microsoft.com/office/drawing/2014/main" id="{C81CD4B7-DD68-00AB-BFE1-32D90FA41BCD}"/>
              </a:ext>
            </a:extLst>
          </p:cNvPr>
          <p:cNvCxnSpPr/>
          <p:nvPr/>
        </p:nvCxnSpPr>
        <p:spPr>
          <a:xfrm>
            <a:off x="5848350" y="3314695"/>
            <a:ext cx="24003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Flowchart: Alternate Process 19">
            <a:extLst>
              <a:ext uri="{FF2B5EF4-FFF2-40B4-BE49-F238E27FC236}">
                <a16:creationId xmlns:a16="http://schemas.microsoft.com/office/drawing/2014/main" id="{1CC045BB-C410-C736-C8D9-397A8C69673F}"/>
              </a:ext>
            </a:extLst>
          </p:cNvPr>
          <p:cNvSpPr/>
          <p:nvPr/>
        </p:nvSpPr>
        <p:spPr>
          <a:xfrm>
            <a:off x="6786567" y="2555884"/>
            <a:ext cx="1581150" cy="523870"/>
          </a:xfrm>
          <a:prstGeom prst="flowChartAlternateProcess">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imputation</a:t>
            </a:r>
          </a:p>
        </p:txBody>
      </p:sp>
      <p:cxnSp>
        <p:nvCxnSpPr>
          <p:cNvPr id="22" name="Straight Arrow Connector 21">
            <a:extLst>
              <a:ext uri="{FF2B5EF4-FFF2-40B4-BE49-F238E27FC236}">
                <a16:creationId xmlns:a16="http://schemas.microsoft.com/office/drawing/2014/main" id="{D6FC232F-A993-E271-CB79-DF4105A6F677}"/>
              </a:ext>
            </a:extLst>
          </p:cNvPr>
          <p:cNvCxnSpPr>
            <a:cxnSpLocks/>
          </p:cNvCxnSpPr>
          <p:nvPr/>
        </p:nvCxnSpPr>
        <p:spPr>
          <a:xfrm>
            <a:off x="8248650" y="3314695"/>
            <a:ext cx="0" cy="6477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Flowchart: Multidocument 24">
            <a:extLst>
              <a:ext uri="{FF2B5EF4-FFF2-40B4-BE49-F238E27FC236}">
                <a16:creationId xmlns:a16="http://schemas.microsoft.com/office/drawing/2014/main" id="{CFADE329-BD69-4DF1-B50D-18CC4F9EA637}"/>
              </a:ext>
            </a:extLst>
          </p:cNvPr>
          <p:cNvSpPr/>
          <p:nvPr/>
        </p:nvSpPr>
        <p:spPr>
          <a:xfrm>
            <a:off x="7667625" y="4105275"/>
            <a:ext cx="1476363" cy="1038224"/>
          </a:xfrm>
          <a:prstGeom prst="flowChartMultidocumen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Imputed DATA</a:t>
            </a:r>
          </a:p>
        </p:txBody>
      </p:sp>
      <p:cxnSp>
        <p:nvCxnSpPr>
          <p:cNvPr id="27" name="Straight Arrow Connector 26">
            <a:extLst>
              <a:ext uri="{FF2B5EF4-FFF2-40B4-BE49-F238E27FC236}">
                <a16:creationId xmlns:a16="http://schemas.microsoft.com/office/drawing/2014/main" id="{CA779E70-7926-3CAE-3B0C-361A96AB239A}"/>
              </a:ext>
            </a:extLst>
          </p:cNvPr>
          <p:cNvCxnSpPr>
            <a:cxnSpLocks/>
          </p:cNvCxnSpPr>
          <p:nvPr/>
        </p:nvCxnSpPr>
        <p:spPr>
          <a:xfrm flipH="1">
            <a:off x="5699604" y="4751705"/>
            <a:ext cx="174783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Flowchart: Alternate Process 30">
            <a:extLst>
              <a:ext uri="{FF2B5EF4-FFF2-40B4-BE49-F238E27FC236}">
                <a16:creationId xmlns:a16="http://schemas.microsoft.com/office/drawing/2014/main" id="{B30FACBA-21D1-0C2D-E72E-7499E9258478}"/>
              </a:ext>
            </a:extLst>
          </p:cNvPr>
          <p:cNvSpPr/>
          <p:nvPr/>
        </p:nvSpPr>
        <p:spPr>
          <a:xfrm>
            <a:off x="6034087" y="4908869"/>
            <a:ext cx="1228725" cy="704845"/>
          </a:xfrm>
          <a:prstGeom prst="flowChartAlternateProcess">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Post impute QC</a:t>
            </a:r>
          </a:p>
        </p:txBody>
      </p:sp>
      <p:sp>
        <p:nvSpPr>
          <p:cNvPr id="32" name="Flowchart: Multidocument 31">
            <a:extLst>
              <a:ext uri="{FF2B5EF4-FFF2-40B4-BE49-F238E27FC236}">
                <a16:creationId xmlns:a16="http://schemas.microsoft.com/office/drawing/2014/main" id="{D2F95FAF-AA16-45EE-A712-6AF5F409B227}"/>
              </a:ext>
            </a:extLst>
          </p:cNvPr>
          <p:cNvSpPr/>
          <p:nvPr/>
        </p:nvSpPr>
        <p:spPr>
          <a:xfrm>
            <a:off x="3319462" y="4448181"/>
            <a:ext cx="1890713" cy="1276346"/>
          </a:xfrm>
          <a:prstGeom prst="flowChartMultidocumen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Qced</a:t>
            </a:r>
            <a:r>
              <a:rPr lang="en-US" dirty="0"/>
              <a:t> imputed DATA</a:t>
            </a:r>
          </a:p>
        </p:txBody>
      </p:sp>
      <p:cxnSp>
        <p:nvCxnSpPr>
          <p:cNvPr id="34" name="Straight Arrow Connector 33">
            <a:extLst>
              <a:ext uri="{FF2B5EF4-FFF2-40B4-BE49-F238E27FC236}">
                <a16:creationId xmlns:a16="http://schemas.microsoft.com/office/drawing/2014/main" id="{2921A5E5-B046-18B6-F6D7-7E04DD96D932}"/>
              </a:ext>
            </a:extLst>
          </p:cNvPr>
          <p:cNvCxnSpPr/>
          <p:nvPr/>
        </p:nvCxnSpPr>
        <p:spPr>
          <a:xfrm>
            <a:off x="4475482" y="5684115"/>
            <a:ext cx="0" cy="5238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Flowchart: Alternate Process 34">
            <a:extLst>
              <a:ext uri="{FF2B5EF4-FFF2-40B4-BE49-F238E27FC236}">
                <a16:creationId xmlns:a16="http://schemas.microsoft.com/office/drawing/2014/main" id="{1A3A0025-CA7A-B0BA-F0E5-15464227B1E4}"/>
              </a:ext>
            </a:extLst>
          </p:cNvPr>
          <p:cNvSpPr/>
          <p:nvPr/>
        </p:nvSpPr>
        <p:spPr>
          <a:xfrm>
            <a:off x="3471075" y="6286801"/>
            <a:ext cx="1952625" cy="523875"/>
          </a:xfrm>
          <a:prstGeom prst="flowChartAlternateProcess">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GWAS analysis</a:t>
            </a:r>
          </a:p>
        </p:txBody>
      </p:sp>
      <p:sp>
        <p:nvSpPr>
          <p:cNvPr id="36" name="Left Brace 35">
            <a:extLst>
              <a:ext uri="{FF2B5EF4-FFF2-40B4-BE49-F238E27FC236}">
                <a16:creationId xmlns:a16="http://schemas.microsoft.com/office/drawing/2014/main" id="{CE57F4F9-4D96-CBB5-00BA-5C9EC3525E54}"/>
              </a:ext>
            </a:extLst>
          </p:cNvPr>
          <p:cNvSpPr/>
          <p:nvPr/>
        </p:nvSpPr>
        <p:spPr>
          <a:xfrm>
            <a:off x="8524342" y="1983428"/>
            <a:ext cx="757239" cy="1609722"/>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7" name="Flowchart: Predefined Process 36">
            <a:extLst>
              <a:ext uri="{FF2B5EF4-FFF2-40B4-BE49-F238E27FC236}">
                <a16:creationId xmlns:a16="http://schemas.microsoft.com/office/drawing/2014/main" id="{D2284BC1-D14F-4060-1EA6-08F6AB4A1DE0}"/>
              </a:ext>
            </a:extLst>
          </p:cNvPr>
          <p:cNvSpPr/>
          <p:nvPr/>
        </p:nvSpPr>
        <p:spPr>
          <a:xfrm>
            <a:off x="9572625" y="1971660"/>
            <a:ext cx="1466850" cy="390526"/>
          </a:xfrm>
          <a:prstGeom prst="flowChartPredefinedProcess">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QC</a:t>
            </a:r>
          </a:p>
        </p:txBody>
      </p:sp>
      <p:sp>
        <p:nvSpPr>
          <p:cNvPr id="38" name="Flowchart: Predefined Process 37">
            <a:extLst>
              <a:ext uri="{FF2B5EF4-FFF2-40B4-BE49-F238E27FC236}">
                <a16:creationId xmlns:a16="http://schemas.microsoft.com/office/drawing/2014/main" id="{277CBBA5-CAAF-9C61-ECB7-528B873AA435}"/>
              </a:ext>
            </a:extLst>
          </p:cNvPr>
          <p:cNvSpPr/>
          <p:nvPr/>
        </p:nvSpPr>
        <p:spPr>
          <a:xfrm>
            <a:off x="9572625" y="2570673"/>
            <a:ext cx="1733550" cy="390526"/>
          </a:xfrm>
          <a:prstGeom prst="flowChartPredefinedProcess">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Phase</a:t>
            </a:r>
          </a:p>
        </p:txBody>
      </p:sp>
      <p:sp>
        <p:nvSpPr>
          <p:cNvPr id="39" name="Flowchart: Predefined Process 38">
            <a:extLst>
              <a:ext uri="{FF2B5EF4-FFF2-40B4-BE49-F238E27FC236}">
                <a16:creationId xmlns:a16="http://schemas.microsoft.com/office/drawing/2014/main" id="{7AF3B102-B71D-05E6-CDFD-439E2D1540B6}"/>
              </a:ext>
            </a:extLst>
          </p:cNvPr>
          <p:cNvSpPr/>
          <p:nvPr/>
        </p:nvSpPr>
        <p:spPr>
          <a:xfrm>
            <a:off x="9572625" y="3192126"/>
            <a:ext cx="1914525" cy="390526"/>
          </a:xfrm>
          <a:prstGeom prst="flowChartPredefinedProcess">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Imputation</a:t>
            </a:r>
          </a:p>
        </p:txBody>
      </p:sp>
      <p:sp>
        <p:nvSpPr>
          <p:cNvPr id="40" name="Flowchart: Predefined Process 39">
            <a:extLst>
              <a:ext uri="{FF2B5EF4-FFF2-40B4-BE49-F238E27FC236}">
                <a16:creationId xmlns:a16="http://schemas.microsoft.com/office/drawing/2014/main" id="{C0D0D282-9681-0B98-930C-06F73BB0B988}"/>
              </a:ext>
            </a:extLst>
          </p:cNvPr>
          <p:cNvSpPr/>
          <p:nvPr/>
        </p:nvSpPr>
        <p:spPr>
          <a:xfrm>
            <a:off x="5950740" y="1092826"/>
            <a:ext cx="1038225" cy="533382"/>
          </a:xfrm>
          <a:prstGeom prst="flowChartPredefinedProcess">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HWE</a:t>
            </a:r>
          </a:p>
        </p:txBody>
      </p:sp>
      <p:sp>
        <p:nvSpPr>
          <p:cNvPr id="5" name="Flowchart: Terminator 4">
            <a:extLst>
              <a:ext uri="{FF2B5EF4-FFF2-40B4-BE49-F238E27FC236}">
                <a16:creationId xmlns:a16="http://schemas.microsoft.com/office/drawing/2014/main" id="{BB96E2B3-AF5C-D221-74C0-4C9C39B2AFCB}"/>
              </a:ext>
            </a:extLst>
          </p:cNvPr>
          <p:cNvSpPr/>
          <p:nvPr/>
        </p:nvSpPr>
        <p:spPr>
          <a:xfrm>
            <a:off x="849722" y="6353176"/>
            <a:ext cx="1476363" cy="409571"/>
          </a:xfrm>
          <a:prstGeom prst="flowChartTerminator">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solidFill>
                  <a:srgbClr val="C00000"/>
                </a:solidFill>
              </a:rPr>
              <a:t>Start here</a:t>
            </a:r>
          </a:p>
        </p:txBody>
      </p:sp>
      <p:sp>
        <p:nvSpPr>
          <p:cNvPr id="9" name="Arrow: Right 8">
            <a:extLst>
              <a:ext uri="{FF2B5EF4-FFF2-40B4-BE49-F238E27FC236}">
                <a16:creationId xmlns:a16="http://schemas.microsoft.com/office/drawing/2014/main" id="{68994F6A-4233-F6E9-436E-1A144CCE463D}"/>
              </a:ext>
            </a:extLst>
          </p:cNvPr>
          <p:cNvSpPr/>
          <p:nvPr/>
        </p:nvSpPr>
        <p:spPr>
          <a:xfrm rot="10800000" flipH="1">
            <a:off x="2616998" y="6415084"/>
            <a:ext cx="533399" cy="238125"/>
          </a:xfrm>
          <a:prstGeom prst="rightArrow">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8147F74C-8365-8124-4EFB-290A75FA994A}"/>
              </a:ext>
            </a:extLst>
          </p:cNvPr>
          <p:cNvSpPr/>
          <p:nvPr/>
        </p:nvSpPr>
        <p:spPr>
          <a:xfrm>
            <a:off x="6191250" y="6267458"/>
            <a:ext cx="1595431" cy="552442"/>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SNPTEST Output</a:t>
            </a:r>
          </a:p>
        </p:txBody>
      </p:sp>
      <p:sp>
        <p:nvSpPr>
          <p:cNvPr id="3" name="Rectangle 2">
            <a:extLst>
              <a:ext uri="{FF2B5EF4-FFF2-40B4-BE49-F238E27FC236}">
                <a16:creationId xmlns:a16="http://schemas.microsoft.com/office/drawing/2014/main" id="{DC89F123-8140-647E-FF70-B97F24026F6D}"/>
              </a:ext>
            </a:extLst>
          </p:cNvPr>
          <p:cNvSpPr/>
          <p:nvPr/>
        </p:nvSpPr>
        <p:spPr>
          <a:xfrm>
            <a:off x="8367717" y="6257926"/>
            <a:ext cx="1621624" cy="552442"/>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Clean data / Generate plots</a:t>
            </a:r>
          </a:p>
        </p:txBody>
      </p:sp>
      <p:sp>
        <p:nvSpPr>
          <p:cNvPr id="16" name="Rectangle 15">
            <a:extLst>
              <a:ext uri="{FF2B5EF4-FFF2-40B4-BE49-F238E27FC236}">
                <a16:creationId xmlns:a16="http://schemas.microsoft.com/office/drawing/2014/main" id="{1C19B469-BC47-EB63-D2B3-D2C6185B3608}"/>
              </a:ext>
            </a:extLst>
          </p:cNvPr>
          <p:cNvSpPr/>
          <p:nvPr/>
        </p:nvSpPr>
        <p:spPr>
          <a:xfrm>
            <a:off x="10565288" y="6267458"/>
            <a:ext cx="1531296" cy="539094"/>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Functional Annotation</a:t>
            </a:r>
          </a:p>
        </p:txBody>
      </p:sp>
      <p:cxnSp>
        <p:nvCxnSpPr>
          <p:cNvPr id="21" name="Straight Arrow Connector 20">
            <a:extLst>
              <a:ext uri="{FF2B5EF4-FFF2-40B4-BE49-F238E27FC236}">
                <a16:creationId xmlns:a16="http://schemas.microsoft.com/office/drawing/2014/main" id="{796C254B-5C07-92A4-15E7-88F1E50A6ED7}"/>
              </a:ext>
            </a:extLst>
          </p:cNvPr>
          <p:cNvCxnSpPr>
            <a:cxnSpLocks/>
          </p:cNvCxnSpPr>
          <p:nvPr/>
        </p:nvCxnSpPr>
        <p:spPr>
          <a:xfrm>
            <a:off x="5461165" y="6596373"/>
            <a:ext cx="65515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F2061B77-D5C0-9B9E-120B-377F0020A1B3}"/>
              </a:ext>
            </a:extLst>
          </p:cNvPr>
          <p:cNvCxnSpPr>
            <a:cxnSpLocks/>
          </p:cNvCxnSpPr>
          <p:nvPr/>
        </p:nvCxnSpPr>
        <p:spPr>
          <a:xfrm>
            <a:off x="7831934" y="6557961"/>
            <a:ext cx="41671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895B68FF-F704-84F3-0CA0-770E2CF9AF1D}"/>
              </a:ext>
            </a:extLst>
          </p:cNvPr>
          <p:cNvCxnSpPr>
            <a:cxnSpLocks/>
          </p:cNvCxnSpPr>
          <p:nvPr/>
        </p:nvCxnSpPr>
        <p:spPr>
          <a:xfrm>
            <a:off x="9989341" y="6578585"/>
            <a:ext cx="450059" cy="33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CC5050E2-84B0-4317-9DE0-066F44928094}"/>
              </a:ext>
            </a:extLst>
          </p:cNvPr>
          <p:cNvSpPr txBox="1"/>
          <p:nvPr/>
        </p:nvSpPr>
        <p:spPr>
          <a:xfrm>
            <a:off x="5268457" y="6023325"/>
            <a:ext cx="1325401" cy="369332"/>
          </a:xfrm>
          <a:prstGeom prst="rect">
            <a:avLst/>
          </a:prstGeom>
          <a:noFill/>
        </p:spPr>
        <p:txBody>
          <a:bodyPr wrap="square" rtlCol="0">
            <a:spAutoFit/>
          </a:bodyPr>
          <a:lstStyle/>
          <a:p>
            <a:r>
              <a:rPr lang="en-US" dirty="0">
                <a:solidFill>
                  <a:srgbClr val="FF0000"/>
                </a:solidFill>
              </a:rPr>
              <a:t>SNPTEST</a:t>
            </a:r>
          </a:p>
        </p:txBody>
      </p:sp>
      <p:sp>
        <p:nvSpPr>
          <p:cNvPr id="42" name="TextBox 41">
            <a:extLst>
              <a:ext uri="{FF2B5EF4-FFF2-40B4-BE49-F238E27FC236}">
                <a16:creationId xmlns:a16="http://schemas.microsoft.com/office/drawing/2014/main" id="{CF516907-CF5F-CA34-0712-3735BF8536AB}"/>
              </a:ext>
            </a:extLst>
          </p:cNvPr>
          <p:cNvSpPr txBox="1"/>
          <p:nvPr/>
        </p:nvSpPr>
        <p:spPr>
          <a:xfrm>
            <a:off x="7407319" y="6045752"/>
            <a:ext cx="1325401" cy="369332"/>
          </a:xfrm>
          <a:prstGeom prst="rect">
            <a:avLst/>
          </a:prstGeom>
          <a:noFill/>
        </p:spPr>
        <p:txBody>
          <a:bodyPr wrap="square" rtlCol="0">
            <a:spAutoFit/>
          </a:bodyPr>
          <a:lstStyle/>
          <a:p>
            <a:pPr algn="ctr"/>
            <a:r>
              <a:rPr lang="en-US" dirty="0">
                <a:solidFill>
                  <a:srgbClr val="FF0000"/>
                </a:solidFill>
              </a:rPr>
              <a:t>R</a:t>
            </a:r>
          </a:p>
        </p:txBody>
      </p:sp>
      <p:sp>
        <p:nvSpPr>
          <p:cNvPr id="43" name="TextBox 42">
            <a:extLst>
              <a:ext uri="{FF2B5EF4-FFF2-40B4-BE49-F238E27FC236}">
                <a16:creationId xmlns:a16="http://schemas.microsoft.com/office/drawing/2014/main" id="{60CBBA9F-E38D-A4C1-0FF0-09A219877D80}"/>
              </a:ext>
            </a:extLst>
          </p:cNvPr>
          <p:cNvSpPr txBox="1"/>
          <p:nvPr/>
        </p:nvSpPr>
        <p:spPr>
          <a:xfrm>
            <a:off x="9902587" y="6000766"/>
            <a:ext cx="1325401" cy="369332"/>
          </a:xfrm>
          <a:prstGeom prst="rect">
            <a:avLst/>
          </a:prstGeom>
          <a:noFill/>
        </p:spPr>
        <p:txBody>
          <a:bodyPr wrap="square" rtlCol="0">
            <a:spAutoFit/>
          </a:bodyPr>
          <a:lstStyle/>
          <a:p>
            <a:r>
              <a:rPr lang="en-US" dirty="0">
                <a:solidFill>
                  <a:srgbClr val="FF0000"/>
                </a:solidFill>
              </a:rPr>
              <a:t>FUMA</a:t>
            </a:r>
          </a:p>
        </p:txBody>
      </p:sp>
      <p:sp>
        <p:nvSpPr>
          <p:cNvPr id="45" name="TextBox 44">
            <a:extLst>
              <a:ext uri="{FF2B5EF4-FFF2-40B4-BE49-F238E27FC236}">
                <a16:creationId xmlns:a16="http://schemas.microsoft.com/office/drawing/2014/main" id="{987D4782-D2CC-F29D-7055-6B9BF7E0FD5A}"/>
              </a:ext>
            </a:extLst>
          </p:cNvPr>
          <p:cNvSpPr txBox="1"/>
          <p:nvPr/>
        </p:nvSpPr>
        <p:spPr>
          <a:xfrm>
            <a:off x="849722" y="232728"/>
            <a:ext cx="10310495" cy="523220"/>
          </a:xfrm>
          <a:prstGeom prst="rect">
            <a:avLst/>
          </a:prstGeom>
          <a:noFill/>
        </p:spPr>
        <p:txBody>
          <a:bodyPr wrap="square" rtlCol="0">
            <a:spAutoFit/>
          </a:bodyPr>
          <a:lstStyle/>
          <a:p>
            <a:pPr algn="ctr"/>
            <a:r>
              <a:rPr lang="en-US" sz="2800" dirty="0"/>
              <a:t>GWAS Data Structure and Workflow Review</a:t>
            </a:r>
          </a:p>
        </p:txBody>
      </p:sp>
    </p:spTree>
    <p:extLst>
      <p:ext uri="{BB962C8B-B14F-4D97-AF65-F5344CB8AC3E}">
        <p14:creationId xmlns:p14="http://schemas.microsoft.com/office/powerpoint/2010/main" val="19521816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D34C8-F1C0-7C5A-A09C-19CB02856C77}"/>
              </a:ext>
            </a:extLst>
          </p:cNvPr>
          <p:cNvSpPr>
            <a:spLocks noGrp="1"/>
          </p:cNvSpPr>
          <p:nvPr>
            <p:ph type="title"/>
          </p:nvPr>
        </p:nvSpPr>
        <p:spPr>
          <a:xfrm>
            <a:off x="2231135" y="412229"/>
            <a:ext cx="7729728" cy="1188720"/>
          </a:xfrm>
        </p:spPr>
        <p:txBody>
          <a:bodyPr/>
          <a:lstStyle/>
          <a:p>
            <a:pPr algn="l"/>
            <a:r>
              <a:rPr lang="en-US" dirty="0"/>
              <a:t>Data structure	</a:t>
            </a:r>
          </a:p>
        </p:txBody>
      </p:sp>
      <p:sp>
        <p:nvSpPr>
          <p:cNvPr id="3" name="Content Placeholder 2">
            <a:extLst>
              <a:ext uri="{FF2B5EF4-FFF2-40B4-BE49-F238E27FC236}">
                <a16:creationId xmlns:a16="http://schemas.microsoft.com/office/drawing/2014/main" id="{4AF28796-7A58-E7BE-3984-71C2D1767489}"/>
              </a:ext>
            </a:extLst>
          </p:cNvPr>
          <p:cNvSpPr>
            <a:spLocks noGrp="1"/>
          </p:cNvSpPr>
          <p:nvPr>
            <p:ph idx="1"/>
          </p:nvPr>
        </p:nvSpPr>
        <p:spPr>
          <a:xfrm>
            <a:off x="2231135" y="2067293"/>
            <a:ext cx="7729728" cy="3101983"/>
          </a:xfrm>
        </p:spPr>
        <p:txBody>
          <a:bodyPr>
            <a:normAutofit/>
          </a:bodyPr>
          <a:lstStyle/>
          <a:p>
            <a:r>
              <a:rPr lang="en-US" dirty="0"/>
              <a:t>Input Data: .gen file + .</a:t>
            </a:r>
            <a:r>
              <a:rPr lang="en-US" dirty="0" err="1"/>
              <a:t>cov</a:t>
            </a:r>
            <a:r>
              <a:rPr lang="en-US" dirty="0"/>
              <a:t> file	</a:t>
            </a:r>
          </a:p>
          <a:p>
            <a:pPr lvl="1"/>
            <a:r>
              <a:rPr lang="en-US" dirty="0"/>
              <a:t>.gen file </a:t>
            </a:r>
          </a:p>
          <a:p>
            <a:pPr marL="914400" lvl="2" indent="0">
              <a:buNone/>
            </a:pPr>
            <a:r>
              <a:rPr lang="en-US" sz="1600" b="0" i="0" dirty="0">
                <a:solidFill>
                  <a:srgbClr val="555555"/>
                </a:solidFill>
                <a:effectLst/>
                <a:latin typeface="Helvetica" panose="020B0604020202020204" pitchFamily="34" charset="0"/>
              </a:rPr>
              <a:t>Native text genotype file format for Oxford statistical genetics tools, such as </a:t>
            </a:r>
            <a:r>
              <a:rPr lang="en-US" sz="1600" b="0" i="0" u="none" strike="noStrike" dirty="0">
                <a:effectLst/>
                <a:latin typeface="Helvetica" panose="020B0604020202020204" pitchFamily="34" charset="0"/>
                <a:hlinkClick r:id="rId2"/>
              </a:rPr>
              <a:t>IMPUTE2</a:t>
            </a:r>
            <a:r>
              <a:rPr lang="en-US" sz="1600" b="0" i="0" dirty="0">
                <a:solidFill>
                  <a:srgbClr val="555555"/>
                </a:solidFill>
                <a:effectLst/>
                <a:latin typeface="Helvetica" panose="020B0604020202020204" pitchFamily="34" charset="0"/>
              </a:rPr>
              <a:t> and </a:t>
            </a:r>
            <a:r>
              <a:rPr lang="en-US" sz="1600" b="0" i="0" u="none" strike="noStrike" dirty="0">
                <a:effectLst/>
                <a:latin typeface="Helvetica" panose="020B0604020202020204" pitchFamily="34" charset="0"/>
                <a:hlinkClick r:id="rId3"/>
              </a:rPr>
              <a:t>SNPTEST</a:t>
            </a:r>
            <a:endParaRPr lang="en-US" sz="1600" b="0" i="0" u="none" strike="noStrike" dirty="0">
              <a:effectLst/>
              <a:latin typeface="Helvetica" panose="020B0604020202020204" pitchFamily="34" charset="0"/>
            </a:endParaRPr>
          </a:p>
          <a:p>
            <a:pPr marL="914400" lvl="2" indent="0">
              <a:buNone/>
            </a:pPr>
            <a:r>
              <a:rPr lang="en-US" sz="1600" b="0" i="0" dirty="0">
                <a:solidFill>
                  <a:srgbClr val="555555"/>
                </a:solidFill>
                <a:effectLst/>
                <a:latin typeface="Helvetica" panose="020B0604020202020204" pitchFamily="34" charset="0"/>
              </a:rPr>
              <a:t>A text file with no header line, and one line per variant with either 3</a:t>
            </a:r>
            <a:r>
              <a:rPr lang="en-US" sz="1600" b="1" i="0" dirty="0">
                <a:solidFill>
                  <a:srgbClr val="555555"/>
                </a:solidFill>
                <a:effectLst/>
                <a:latin typeface="Helvetica" panose="020B0604020202020204" pitchFamily="34" charset="0"/>
              </a:rPr>
              <a:t>N</a:t>
            </a:r>
            <a:r>
              <a:rPr lang="en-US" sz="1600" b="0" i="0" dirty="0">
                <a:solidFill>
                  <a:srgbClr val="555555"/>
                </a:solidFill>
                <a:effectLst/>
                <a:latin typeface="Helvetica" panose="020B0604020202020204" pitchFamily="34" charset="0"/>
              </a:rPr>
              <a:t>+5 or 3</a:t>
            </a:r>
            <a:r>
              <a:rPr lang="en-US" sz="1600" b="1" i="0" dirty="0">
                <a:solidFill>
                  <a:srgbClr val="555555"/>
                </a:solidFill>
                <a:effectLst/>
                <a:latin typeface="Helvetica" panose="020B0604020202020204" pitchFamily="34" charset="0"/>
              </a:rPr>
              <a:t>N</a:t>
            </a:r>
            <a:r>
              <a:rPr lang="en-US" sz="1600" b="0" i="0" dirty="0">
                <a:solidFill>
                  <a:srgbClr val="555555"/>
                </a:solidFill>
                <a:effectLst/>
                <a:latin typeface="Helvetica" panose="020B0604020202020204" pitchFamily="34" charset="0"/>
              </a:rPr>
              <a:t>+6 fields where </a:t>
            </a:r>
            <a:r>
              <a:rPr lang="en-US" sz="1600" b="1" i="0" dirty="0">
                <a:solidFill>
                  <a:srgbClr val="555555"/>
                </a:solidFill>
                <a:effectLst/>
                <a:latin typeface="Helvetica" panose="020B0604020202020204" pitchFamily="34" charset="0"/>
              </a:rPr>
              <a:t>N</a:t>
            </a:r>
            <a:r>
              <a:rPr lang="en-US" sz="1600" b="0" i="0" dirty="0">
                <a:solidFill>
                  <a:srgbClr val="555555"/>
                </a:solidFill>
                <a:effectLst/>
                <a:latin typeface="Helvetica" panose="020B0604020202020204" pitchFamily="34" charset="0"/>
              </a:rPr>
              <a:t> is the number of samples. Each line stores information for a single SNP</a:t>
            </a:r>
            <a:r>
              <a:rPr lang="en-US" sz="1200" b="0" i="0" dirty="0">
                <a:solidFill>
                  <a:srgbClr val="555555"/>
                </a:solidFill>
                <a:effectLst/>
                <a:latin typeface="Helvetica" panose="020B0604020202020204" pitchFamily="34" charset="0"/>
              </a:rPr>
              <a:t>.</a:t>
            </a:r>
          </a:p>
          <a:p>
            <a:pPr marL="914400" lvl="2" indent="0">
              <a:buNone/>
            </a:pPr>
            <a:r>
              <a:rPr lang="en-US" sz="1600" dirty="0">
                <a:solidFill>
                  <a:srgbClr val="555555"/>
                </a:solidFill>
                <a:latin typeface="Helvetica" panose="020B0604020202020204" pitchFamily="34" charset="0"/>
              </a:rPr>
              <a:t>From the 7</a:t>
            </a:r>
            <a:r>
              <a:rPr lang="en-US" sz="1600" baseline="30000" dirty="0">
                <a:solidFill>
                  <a:srgbClr val="555555"/>
                </a:solidFill>
                <a:latin typeface="Helvetica" panose="020B0604020202020204" pitchFamily="34" charset="0"/>
              </a:rPr>
              <a:t>th</a:t>
            </a:r>
            <a:r>
              <a:rPr lang="en-US" sz="1600" dirty="0">
                <a:solidFill>
                  <a:srgbClr val="555555"/>
                </a:solidFill>
                <a:latin typeface="Helvetica" panose="020B0604020202020204" pitchFamily="34" charset="0"/>
              </a:rPr>
              <a:t> column, each subsequent triplet of values indicate the </a:t>
            </a:r>
            <a:r>
              <a:rPr lang="en-US" sz="1600" dirty="0" err="1">
                <a:solidFill>
                  <a:srgbClr val="555555"/>
                </a:solidFill>
                <a:latin typeface="Helvetica" panose="020B0604020202020204" pitchFamily="34" charset="0"/>
              </a:rPr>
              <a:t>likehoods</a:t>
            </a:r>
            <a:r>
              <a:rPr lang="en-US" sz="1600" dirty="0">
                <a:solidFill>
                  <a:srgbClr val="555555"/>
                </a:solidFill>
                <a:latin typeface="Helvetica" panose="020B0604020202020204" pitchFamily="34" charset="0"/>
              </a:rPr>
              <a:t> of homozygote of A1, heterozygote and homozygote of A2</a:t>
            </a:r>
            <a:endParaRPr lang="en-US" sz="1600" b="0" i="0" dirty="0">
              <a:solidFill>
                <a:srgbClr val="555555"/>
              </a:solidFill>
              <a:effectLst/>
              <a:latin typeface="Helvetica" panose="020B0604020202020204" pitchFamily="34" charset="0"/>
            </a:endParaRPr>
          </a:p>
          <a:p>
            <a:pPr marL="914400" lvl="2" indent="0">
              <a:buNone/>
            </a:pPr>
            <a:endParaRPr lang="en-US" sz="1200" dirty="0">
              <a:solidFill>
                <a:srgbClr val="555555"/>
              </a:solidFill>
              <a:latin typeface="Helvetica" panose="020B0604020202020204" pitchFamily="34" charset="0"/>
            </a:endParaRPr>
          </a:p>
          <a:p>
            <a:pPr marL="914400" lvl="2" indent="0">
              <a:buNone/>
            </a:pPr>
            <a:endParaRPr lang="en-US" sz="1200" b="0" i="0" dirty="0">
              <a:solidFill>
                <a:srgbClr val="555555"/>
              </a:solidFill>
              <a:effectLst/>
              <a:latin typeface="Helvetica" panose="020B0604020202020204" pitchFamily="34" charset="0"/>
            </a:endParaRPr>
          </a:p>
          <a:p>
            <a:pPr marL="914400" lvl="2" indent="0">
              <a:buNone/>
            </a:pPr>
            <a:endParaRPr lang="en-US" sz="1600" dirty="0">
              <a:solidFill>
                <a:srgbClr val="555555"/>
              </a:solidFill>
              <a:latin typeface="Helvetica" panose="020B0604020202020204" pitchFamily="34" charset="0"/>
            </a:endParaRPr>
          </a:p>
          <a:p>
            <a:pPr marL="914400" lvl="2" indent="0">
              <a:buNone/>
            </a:pPr>
            <a:endParaRPr lang="en-US" sz="1200" u="none" strike="noStrike" dirty="0">
              <a:solidFill>
                <a:srgbClr val="555555"/>
              </a:solidFill>
              <a:latin typeface="Helvetica" panose="020B0604020202020204" pitchFamily="34" charset="0"/>
            </a:endParaRPr>
          </a:p>
        </p:txBody>
      </p:sp>
      <p:pic>
        <p:nvPicPr>
          <p:cNvPr id="7" name="Picture 6">
            <a:extLst>
              <a:ext uri="{FF2B5EF4-FFF2-40B4-BE49-F238E27FC236}">
                <a16:creationId xmlns:a16="http://schemas.microsoft.com/office/drawing/2014/main" id="{010620DC-4FB2-7078-3BF9-DD2F065AA652}"/>
              </a:ext>
            </a:extLst>
          </p:cNvPr>
          <p:cNvPicPr>
            <a:picLocks noChangeAspect="1"/>
          </p:cNvPicPr>
          <p:nvPr/>
        </p:nvPicPr>
        <p:blipFill>
          <a:blip r:embed="rId4"/>
          <a:stretch>
            <a:fillRect/>
          </a:stretch>
        </p:blipFill>
        <p:spPr>
          <a:xfrm>
            <a:off x="514348" y="5169276"/>
            <a:ext cx="11163301" cy="1541806"/>
          </a:xfrm>
          <a:prstGeom prst="rect">
            <a:avLst/>
          </a:prstGeom>
        </p:spPr>
      </p:pic>
    </p:spTree>
    <p:extLst>
      <p:ext uri="{BB962C8B-B14F-4D97-AF65-F5344CB8AC3E}">
        <p14:creationId xmlns:p14="http://schemas.microsoft.com/office/powerpoint/2010/main" val="5382820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3BF4EB80-551B-004D-A8DE-BED4DCC7422B}"/>
              </a:ext>
            </a:extLst>
          </p:cNvPr>
          <p:cNvSpPr>
            <a:spLocks noGrp="1"/>
          </p:cNvSpPr>
          <p:nvPr>
            <p:ph idx="1"/>
          </p:nvPr>
        </p:nvSpPr>
        <p:spPr>
          <a:xfrm>
            <a:off x="838200" y="741680"/>
            <a:ext cx="10495085" cy="5435283"/>
          </a:xfrm>
        </p:spPr>
        <p:txBody>
          <a:bodyPr/>
          <a:lstStyle/>
          <a:p>
            <a:r>
              <a:rPr lang="en-US" dirty="0" err="1"/>
              <a:t>Covar</a:t>
            </a:r>
            <a:r>
              <a:rPr lang="en-US" dirty="0"/>
              <a:t> file for SNPTEST:</a:t>
            </a:r>
          </a:p>
          <a:p>
            <a:pPr lvl="1"/>
            <a:r>
              <a:rPr lang="en-US" dirty="0"/>
              <a:t>The sample order in the </a:t>
            </a:r>
            <a:r>
              <a:rPr lang="en-US" dirty="0" err="1"/>
              <a:t>covar</a:t>
            </a:r>
            <a:r>
              <a:rPr lang="en-US" dirty="0"/>
              <a:t> file should be consistent with those in .gen file</a:t>
            </a:r>
          </a:p>
          <a:p>
            <a:pPr lvl="1"/>
            <a:r>
              <a:rPr lang="en-US" dirty="0"/>
              <a:t>The 1</a:t>
            </a:r>
            <a:r>
              <a:rPr lang="en-US" baseline="30000" dirty="0"/>
              <a:t>st</a:t>
            </a:r>
            <a:r>
              <a:rPr lang="en-US" dirty="0"/>
              <a:t> line is the header, and the 2</a:t>
            </a:r>
            <a:r>
              <a:rPr lang="en-US" baseline="30000" dirty="0"/>
              <a:t>nd</a:t>
            </a:r>
            <a:r>
              <a:rPr lang="en-US" dirty="0"/>
              <a:t> line is the specified variable types   (C: Continuous; B : Binary [outcome/phenotype];</a:t>
            </a:r>
            <a:r>
              <a:rPr lang="zh-CN" altLang="en-US" dirty="0"/>
              <a:t> </a:t>
            </a:r>
            <a:r>
              <a:rPr lang="en-US" altLang="zh-CN" dirty="0"/>
              <a:t>D: Dichotomous [covariate])</a:t>
            </a:r>
          </a:p>
          <a:p>
            <a:pPr marL="457200" lvl="1" indent="0">
              <a:buNone/>
            </a:pPr>
            <a:endParaRPr lang="en-US" altLang="zh-CN" dirty="0"/>
          </a:p>
          <a:p>
            <a:pPr marL="457200" lvl="1" indent="0">
              <a:buNone/>
            </a:pPr>
            <a:endParaRPr lang="en-US" altLang="zh-CN" dirty="0"/>
          </a:p>
        </p:txBody>
      </p:sp>
      <p:graphicFrame>
        <p:nvGraphicFramePr>
          <p:cNvPr id="6" name="Table 5">
            <a:extLst>
              <a:ext uri="{FF2B5EF4-FFF2-40B4-BE49-F238E27FC236}">
                <a16:creationId xmlns:a16="http://schemas.microsoft.com/office/drawing/2014/main" id="{D9EF545D-C8D7-9B59-E851-08E70B7697EF}"/>
              </a:ext>
            </a:extLst>
          </p:cNvPr>
          <p:cNvGraphicFramePr>
            <a:graphicFrameLocks noGrp="1"/>
          </p:cNvGraphicFramePr>
          <p:nvPr>
            <p:extLst>
              <p:ext uri="{D42A27DB-BD31-4B8C-83A1-F6EECF244321}">
                <p14:modId xmlns:p14="http://schemas.microsoft.com/office/powerpoint/2010/main" val="4007383040"/>
              </p:ext>
            </p:extLst>
          </p:nvPr>
        </p:nvGraphicFramePr>
        <p:xfrm>
          <a:off x="481567" y="2697912"/>
          <a:ext cx="11228865" cy="3286944"/>
        </p:xfrm>
        <a:graphic>
          <a:graphicData uri="http://schemas.openxmlformats.org/drawingml/2006/table">
            <a:tbl>
              <a:tblPr>
                <a:tableStyleId>{21E4AEA4-8DFA-4A89-87EB-49C32662AFE0}</a:tableStyleId>
              </a:tblPr>
              <a:tblGrid>
                <a:gridCol w="1320577">
                  <a:extLst>
                    <a:ext uri="{9D8B030D-6E8A-4147-A177-3AD203B41FA5}">
                      <a16:colId xmlns:a16="http://schemas.microsoft.com/office/drawing/2014/main" val="1795311266"/>
                    </a:ext>
                  </a:extLst>
                </a:gridCol>
                <a:gridCol w="1044352">
                  <a:extLst>
                    <a:ext uri="{9D8B030D-6E8A-4147-A177-3AD203B41FA5}">
                      <a16:colId xmlns:a16="http://schemas.microsoft.com/office/drawing/2014/main" val="171346303"/>
                    </a:ext>
                  </a:extLst>
                </a:gridCol>
                <a:gridCol w="709613">
                  <a:extLst>
                    <a:ext uri="{9D8B030D-6E8A-4147-A177-3AD203B41FA5}">
                      <a16:colId xmlns:a16="http://schemas.microsoft.com/office/drawing/2014/main" val="1618016751"/>
                    </a:ext>
                  </a:extLst>
                </a:gridCol>
                <a:gridCol w="709613">
                  <a:extLst>
                    <a:ext uri="{9D8B030D-6E8A-4147-A177-3AD203B41FA5}">
                      <a16:colId xmlns:a16="http://schemas.microsoft.com/office/drawing/2014/main" val="1445208583"/>
                    </a:ext>
                  </a:extLst>
                </a:gridCol>
                <a:gridCol w="709613">
                  <a:extLst>
                    <a:ext uri="{9D8B030D-6E8A-4147-A177-3AD203B41FA5}">
                      <a16:colId xmlns:a16="http://schemas.microsoft.com/office/drawing/2014/main" val="940852849"/>
                    </a:ext>
                  </a:extLst>
                </a:gridCol>
                <a:gridCol w="709613">
                  <a:extLst>
                    <a:ext uri="{9D8B030D-6E8A-4147-A177-3AD203B41FA5}">
                      <a16:colId xmlns:a16="http://schemas.microsoft.com/office/drawing/2014/main" val="3983708544"/>
                    </a:ext>
                  </a:extLst>
                </a:gridCol>
                <a:gridCol w="709613">
                  <a:extLst>
                    <a:ext uri="{9D8B030D-6E8A-4147-A177-3AD203B41FA5}">
                      <a16:colId xmlns:a16="http://schemas.microsoft.com/office/drawing/2014/main" val="1075928119"/>
                    </a:ext>
                  </a:extLst>
                </a:gridCol>
                <a:gridCol w="333152">
                  <a:extLst>
                    <a:ext uri="{9D8B030D-6E8A-4147-A177-3AD203B41FA5}">
                      <a16:colId xmlns:a16="http://schemas.microsoft.com/office/drawing/2014/main" val="483722618"/>
                    </a:ext>
                  </a:extLst>
                </a:gridCol>
                <a:gridCol w="383952">
                  <a:extLst>
                    <a:ext uri="{9D8B030D-6E8A-4147-A177-3AD203B41FA5}">
                      <a16:colId xmlns:a16="http://schemas.microsoft.com/office/drawing/2014/main" val="2224671258"/>
                    </a:ext>
                  </a:extLst>
                </a:gridCol>
                <a:gridCol w="341089">
                  <a:extLst>
                    <a:ext uri="{9D8B030D-6E8A-4147-A177-3AD203B41FA5}">
                      <a16:colId xmlns:a16="http://schemas.microsoft.com/office/drawing/2014/main" val="2152427128"/>
                    </a:ext>
                  </a:extLst>
                </a:gridCol>
                <a:gridCol w="709613">
                  <a:extLst>
                    <a:ext uri="{9D8B030D-6E8A-4147-A177-3AD203B41FA5}">
                      <a16:colId xmlns:a16="http://schemas.microsoft.com/office/drawing/2014/main" val="2091965840"/>
                    </a:ext>
                  </a:extLst>
                </a:gridCol>
                <a:gridCol w="709613">
                  <a:extLst>
                    <a:ext uri="{9D8B030D-6E8A-4147-A177-3AD203B41FA5}">
                      <a16:colId xmlns:a16="http://schemas.microsoft.com/office/drawing/2014/main" val="2900872077"/>
                    </a:ext>
                  </a:extLst>
                </a:gridCol>
                <a:gridCol w="709613">
                  <a:extLst>
                    <a:ext uri="{9D8B030D-6E8A-4147-A177-3AD203B41FA5}">
                      <a16:colId xmlns:a16="http://schemas.microsoft.com/office/drawing/2014/main" val="812066383"/>
                    </a:ext>
                  </a:extLst>
                </a:gridCol>
                <a:gridCol w="709613">
                  <a:extLst>
                    <a:ext uri="{9D8B030D-6E8A-4147-A177-3AD203B41FA5}">
                      <a16:colId xmlns:a16="http://schemas.microsoft.com/office/drawing/2014/main" val="226948312"/>
                    </a:ext>
                  </a:extLst>
                </a:gridCol>
                <a:gridCol w="709613">
                  <a:extLst>
                    <a:ext uri="{9D8B030D-6E8A-4147-A177-3AD203B41FA5}">
                      <a16:colId xmlns:a16="http://schemas.microsoft.com/office/drawing/2014/main" val="3127675305"/>
                    </a:ext>
                  </a:extLst>
                </a:gridCol>
                <a:gridCol w="709613">
                  <a:extLst>
                    <a:ext uri="{9D8B030D-6E8A-4147-A177-3AD203B41FA5}">
                      <a16:colId xmlns:a16="http://schemas.microsoft.com/office/drawing/2014/main" val="74146688"/>
                    </a:ext>
                  </a:extLst>
                </a:gridCol>
              </a:tblGrid>
              <a:tr h="176438">
                <a:tc>
                  <a:txBody>
                    <a:bodyPr/>
                    <a:lstStyle/>
                    <a:p>
                      <a:pPr algn="ctr" fontAlgn="b"/>
                      <a:r>
                        <a:rPr lang="en-US" sz="800" u="none" strike="noStrike">
                          <a:effectLst/>
                        </a:rPr>
                        <a:t>ID_1</a:t>
                      </a:r>
                      <a:endParaRPr lang="en-US" sz="800" b="0" i="0" u="none" strike="noStrike">
                        <a:solidFill>
                          <a:srgbClr val="000000"/>
                        </a:solidFill>
                        <a:effectLst/>
                        <a:latin typeface="Calibri" panose="020F0502020204030204" pitchFamily="34" charset="0"/>
                      </a:endParaRPr>
                    </a:p>
                  </a:txBody>
                  <a:tcPr marL="4651" marR="4651" marT="4651" marB="0" anchor="b"/>
                </a:tc>
                <a:tc>
                  <a:txBody>
                    <a:bodyPr/>
                    <a:lstStyle/>
                    <a:p>
                      <a:pPr algn="ctr" fontAlgn="b"/>
                      <a:r>
                        <a:rPr lang="en-US" sz="800" u="none" strike="noStrike" dirty="0">
                          <a:effectLst/>
                        </a:rPr>
                        <a:t>ID_2</a:t>
                      </a:r>
                      <a:endParaRPr lang="en-US" sz="800" b="0" i="0" u="none" strike="noStrike" dirty="0">
                        <a:solidFill>
                          <a:srgbClr val="000000"/>
                        </a:solidFill>
                        <a:effectLst/>
                        <a:latin typeface="Calibri" panose="020F0502020204030204" pitchFamily="34" charset="0"/>
                      </a:endParaRPr>
                    </a:p>
                  </a:txBody>
                  <a:tcPr marL="4651" marR="4651" marT="4651" marB="0" anchor="b"/>
                </a:tc>
                <a:tc>
                  <a:txBody>
                    <a:bodyPr/>
                    <a:lstStyle/>
                    <a:p>
                      <a:pPr algn="ctr" fontAlgn="b"/>
                      <a:r>
                        <a:rPr lang="en-US" sz="1000" u="none" strike="noStrike" dirty="0">
                          <a:effectLst/>
                        </a:rPr>
                        <a:t>missing</a:t>
                      </a:r>
                      <a:endParaRPr lang="en-US" sz="1000" b="0" i="0" u="none" strike="noStrike" dirty="0">
                        <a:solidFill>
                          <a:srgbClr val="000000"/>
                        </a:solidFill>
                        <a:effectLst/>
                        <a:latin typeface="Calibri" panose="020F0502020204030204" pitchFamily="34" charset="0"/>
                      </a:endParaRPr>
                    </a:p>
                  </a:txBody>
                  <a:tcPr marL="4651" marR="4651" marT="4651" marB="0" anchor="b"/>
                </a:tc>
                <a:tc>
                  <a:txBody>
                    <a:bodyPr/>
                    <a:lstStyle/>
                    <a:p>
                      <a:pPr algn="ctr" fontAlgn="b"/>
                      <a:r>
                        <a:rPr lang="en-US" sz="1000" u="none" strike="noStrike">
                          <a:effectLst/>
                        </a:rPr>
                        <a:t>omit</a:t>
                      </a:r>
                      <a:endParaRPr lang="en-US" sz="1000" b="0" i="0" u="none" strike="noStrike">
                        <a:solidFill>
                          <a:srgbClr val="000000"/>
                        </a:solidFill>
                        <a:effectLst/>
                        <a:latin typeface="Calibri" panose="020F0502020204030204" pitchFamily="34" charset="0"/>
                      </a:endParaRPr>
                    </a:p>
                  </a:txBody>
                  <a:tcPr marL="4651" marR="4651" marT="4651" marB="0" anchor="b"/>
                </a:tc>
                <a:tc>
                  <a:txBody>
                    <a:bodyPr/>
                    <a:lstStyle/>
                    <a:p>
                      <a:pPr algn="ctr" fontAlgn="b"/>
                      <a:r>
                        <a:rPr lang="en-US" sz="1000" u="none" strike="noStrike">
                          <a:effectLst/>
                        </a:rPr>
                        <a:t>pc1</a:t>
                      </a:r>
                      <a:endParaRPr lang="en-US" sz="1000" b="0" i="0" u="none" strike="noStrike">
                        <a:solidFill>
                          <a:srgbClr val="000000"/>
                        </a:solidFill>
                        <a:effectLst/>
                        <a:latin typeface="Calibri" panose="020F0502020204030204" pitchFamily="34" charset="0"/>
                      </a:endParaRPr>
                    </a:p>
                  </a:txBody>
                  <a:tcPr marL="4651" marR="4651" marT="4651" marB="0" anchor="b"/>
                </a:tc>
                <a:tc>
                  <a:txBody>
                    <a:bodyPr/>
                    <a:lstStyle/>
                    <a:p>
                      <a:pPr algn="ctr" fontAlgn="b"/>
                      <a:r>
                        <a:rPr lang="en-US" sz="1000" u="none" strike="noStrike">
                          <a:effectLst/>
                        </a:rPr>
                        <a:t>pc2</a:t>
                      </a:r>
                      <a:endParaRPr lang="en-US" sz="1000" b="0" i="0" u="none" strike="noStrike">
                        <a:solidFill>
                          <a:srgbClr val="000000"/>
                        </a:solidFill>
                        <a:effectLst/>
                        <a:latin typeface="Calibri" panose="020F0502020204030204" pitchFamily="34" charset="0"/>
                      </a:endParaRPr>
                    </a:p>
                  </a:txBody>
                  <a:tcPr marL="4651" marR="4651" marT="4651" marB="0" anchor="b"/>
                </a:tc>
                <a:tc>
                  <a:txBody>
                    <a:bodyPr/>
                    <a:lstStyle/>
                    <a:p>
                      <a:pPr algn="ctr" fontAlgn="b"/>
                      <a:r>
                        <a:rPr lang="en-US" sz="1000" u="none" strike="noStrike">
                          <a:effectLst/>
                        </a:rPr>
                        <a:t>pc3</a:t>
                      </a:r>
                      <a:endParaRPr lang="en-US" sz="1000" b="0" i="0" u="none" strike="noStrike">
                        <a:solidFill>
                          <a:srgbClr val="000000"/>
                        </a:solidFill>
                        <a:effectLst/>
                        <a:latin typeface="Calibri" panose="020F0502020204030204" pitchFamily="34" charset="0"/>
                      </a:endParaRPr>
                    </a:p>
                  </a:txBody>
                  <a:tcPr marL="4651" marR="4651" marT="4651" marB="0" anchor="b"/>
                </a:tc>
                <a:tc>
                  <a:txBody>
                    <a:bodyPr/>
                    <a:lstStyle/>
                    <a:p>
                      <a:pPr algn="ctr" fontAlgn="b"/>
                      <a:r>
                        <a:rPr lang="en-US" sz="1000" u="none" strike="noStrike">
                          <a:effectLst/>
                        </a:rPr>
                        <a:t>aaoaae</a:t>
                      </a:r>
                      <a:endParaRPr lang="en-US" sz="1000" b="0" i="0" u="none" strike="noStrike">
                        <a:solidFill>
                          <a:srgbClr val="000000"/>
                        </a:solidFill>
                        <a:effectLst/>
                        <a:latin typeface="Calibri" panose="020F0502020204030204" pitchFamily="34" charset="0"/>
                      </a:endParaRPr>
                    </a:p>
                  </a:txBody>
                  <a:tcPr marL="4651" marR="4651" marT="4651" marB="0" anchor="b"/>
                </a:tc>
                <a:tc>
                  <a:txBody>
                    <a:bodyPr/>
                    <a:lstStyle/>
                    <a:p>
                      <a:pPr algn="ctr" fontAlgn="b"/>
                      <a:r>
                        <a:rPr lang="en-US" sz="1000" u="none" strike="noStrike">
                          <a:effectLst/>
                        </a:rPr>
                        <a:t>aaoaae2</a:t>
                      </a:r>
                      <a:endParaRPr lang="en-US" sz="1000" b="0" i="0" u="none" strike="noStrike">
                        <a:solidFill>
                          <a:srgbClr val="000000"/>
                        </a:solidFill>
                        <a:effectLst/>
                        <a:latin typeface="Calibri" panose="020F0502020204030204" pitchFamily="34" charset="0"/>
                      </a:endParaRPr>
                    </a:p>
                  </a:txBody>
                  <a:tcPr marL="4651" marR="4651" marT="4651" marB="0" anchor="b"/>
                </a:tc>
                <a:tc>
                  <a:txBody>
                    <a:bodyPr/>
                    <a:lstStyle/>
                    <a:p>
                      <a:pPr algn="ctr" fontAlgn="b"/>
                      <a:r>
                        <a:rPr lang="en-US" sz="1000" u="none" strike="noStrike">
                          <a:effectLst/>
                        </a:rPr>
                        <a:t>apoe_1</a:t>
                      </a:r>
                      <a:endParaRPr lang="en-US" sz="1000" b="0" i="0" u="none" strike="noStrike">
                        <a:solidFill>
                          <a:srgbClr val="000000"/>
                        </a:solidFill>
                        <a:effectLst/>
                        <a:latin typeface="Calibri" panose="020F0502020204030204" pitchFamily="34" charset="0"/>
                      </a:endParaRPr>
                    </a:p>
                  </a:txBody>
                  <a:tcPr marL="4651" marR="4651" marT="4651" marB="0" anchor="b"/>
                </a:tc>
                <a:tc>
                  <a:txBody>
                    <a:bodyPr/>
                    <a:lstStyle/>
                    <a:p>
                      <a:pPr algn="ctr" fontAlgn="b"/>
                      <a:r>
                        <a:rPr lang="en-US" sz="1000" u="none" strike="noStrike">
                          <a:effectLst/>
                        </a:rPr>
                        <a:t>apoe_2</a:t>
                      </a:r>
                      <a:endParaRPr lang="en-US" sz="1000" b="0" i="0" u="none" strike="noStrike">
                        <a:solidFill>
                          <a:srgbClr val="000000"/>
                        </a:solidFill>
                        <a:effectLst/>
                        <a:latin typeface="Calibri" panose="020F0502020204030204" pitchFamily="34" charset="0"/>
                      </a:endParaRPr>
                    </a:p>
                  </a:txBody>
                  <a:tcPr marL="4651" marR="4651" marT="4651" marB="0" anchor="b"/>
                </a:tc>
                <a:tc>
                  <a:txBody>
                    <a:bodyPr/>
                    <a:lstStyle/>
                    <a:p>
                      <a:pPr algn="ctr" fontAlgn="b"/>
                      <a:r>
                        <a:rPr lang="en-US" sz="1000" u="none" strike="noStrike">
                          <a:effectLst/>
                        </a:rPr>
                        <a:t>apoe2dose</a:t>
                      </a:r>
                      <a:endParaRPr lang="en-US" sz="1000" b="0" i="0" u="none" strike="noStrike">
                        <a:solidFill>
                          <a:srgbClr val="000000"/>
                        </a:solidFill>
                        <a:effectLst/>
                        <a:latin typeface="Calibri" panose="020F0502020204030204" pitchFamily="34" charset="0"/>
                      </a:endParaRPr>
                    </a:p>
                  </a:txBody>
                  <a:tcPr marL="4651" marR="4651" marT="4651" marB="0" anchor="b"/>
                </a:tc>
                <a:tc>
                  <a:txBody>
                    <a:bodyPr/>
                    <a:lstStyle/>
                    <a:p>
                      <a:pPr algn="ctr" fontAlgn="b"/>
                      <a:r>
                        <a:rPr lang="en-US" sz="1000" u="none" strike="noStrike">
                          <a:effectLst/>
                        </a:rPr>
                        <a:t>apoe4dose</a:t>
                      </a:r>
                      <a:endParaRPr lang="en-US" sz="1000" b="0" i="0" u="none" strike="noStrike">
                        <a:solidFill>
                          <a:srgbClr val="000000"/>
                        </a:solidFill>
                        <a:effectLst/>
                        <a:latin typeface="Calibri" panose="020F0502020204030204" pitchFamily="34" charset="0"/>
                      </a:endParaRPr>
                    </a:p>
                  </a:txBody>
                  <a:tcPr marL="4651" marR="4651" marT="4651" marB="0" anchor="b"/>
                </a:tc>
                <a:tc>
                  <a:txBody>
                    <a:bodyPr/>
                    <a:lstStyle/>
                    <a:p>
                      <a:pPr algn="ctr" fontAlgn="b"/>
                      <a:r>
                        <a:rPr lang="en-US" sz="1000" u="none" strike="noStrike">
                          <a:effectLst/>
                        </a:rPr>
                        <a:t>age</a:t>
                      </a:r>
                      <a:endParaRPr lang="en-US" sz="1000" b="0" i="0" u="none" strike="noStrike">
                        <a:solidFill>
                          <a:srgbClr val="000000"/>
                        </a:solidFill>
                        <a:effectLst/>
                        <a:latin typeface="Calibri" panose="020F0502020204030204" pitchFamily="34" charset="0"/>
                      </a:endParaRPr>
                    </a:p>
                  </a:txBody>
                  <a:tcPr marL="4651" marR="4651" marT="4651" marB="0" anchor="b"/>
                </a:tc>
                <a:tc>
                  <a:txBody>
                    <a:bodyPr/>
                    <a:lstStyle/>
                    <a:p>
                      <a:pPr algn="ctr" fontAlgn="b"/>
                      <a:r>
                        <a:rPr lang="en-US" sz="1000" u="none" strike="noStrike">
                          <a:effectLst/>
                        </a:rPr>
                        <a:t>sex</a:t>
                      </a:r>
                      <a:endParaRPr lang="en-US" sz="1000" b="0" i="0" u="none" strike="noStrike">
                        <a:solidFill>
                          <a:srgbClr val="000000"/>
                        </a:solidFill>
                        <a:effectLst/>
                        <a:latin typeface="Calibri" panose="020F0502020204030204" pitchFamily="34" charset="0"/>
                      </a:endParaRPr>
                    </a:p>
                  </a:txBody>
                  <a:tcPr marL="4651" marR="4651" marT="4651" marB="0" anchor="b"/>
                </a:tc>
                <a:tc>
                  <a:txBody>
                    <a:bodyPr/>
                    <a:lstStyle/>
                    <a:p>
                      <a:pPr algn="ctr" fontAlgn="b"/>
                      <a:r>
                        <a:rPr lang="en-US" sz="1000" u="none" strike="noStrike">
                          <a:effectLst/>
                        </a:rPr>
                        <a:t>status</a:t>
                      </a:r>
                      <a:endParaRPr lang="en-US" sz="1000" b="0" i="0" u="none" strike="noStrike">
                        <a:solidFill>
                          <a:srgbClr val="000000"/>
                        </a:solidFill>
                        <a:effectLst/>
                        <a:latin typeface="Calibri" panose="020F0502020204030204" pitchFamily="34" charset="0"/>
                      </a:endParaRPr>
                    </a:p>
                  </a:txBody>
                  <a:tcPr marL="4651" marR="4651" marT="4651" marB="0" anchor="b"/>
                </a:tc>
                <a:extLst>
                  <a:ext uri="{0D108BD9-81ED-4DB2-BD59-A6C34878D82A}">
                    <a16:rowId xmlns:a16="http://schemas.microsoft.com/office/drawing/2014/main" val="1800597389"/>
                  </a:ext>
                </a:extLst>
              </a:tr>
              <a:tr h="180717">
                <a:tc>
                  <a:txBody>
                    <a:bodyPr/>
                    <a:lstStyle/>
                    <a:p>
                      <a:pPr algn="ct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4651" marR="4651" marT="4651" marB="0" anchor="b"/>
                </a:tc>
                <a:tc>
                  <a:txBody>
                    <a:bodyPr/>
                    <a:lstStyle/>
                    <a:p>
                      <a:pPr algn="ct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4651" marR="4651" marT="4651" marB="0" anchor="b"/>
                </a:tc>
                <a:tc>
                  <a:txBody>
                    <a:bodyPr/>
                    <a:lstStyle/>
                    <a:p>
                      <a:pPr algn="ctr" fontAlgn="b"/>
                      <a:r>
                        <a:rPr lang="en-US" sz="1000" u="none" strike="noStrike" dirty="0">
                          <a:effectLst/>
                        </a:rPr>
                        <a:t>0</a:t>
                      </a:r>
                      <a:endParaRPr lang="en-US" sz="1000" b="0" i="0" u="none" strike="noStrike" dirty="0">
                        <a:solidFill>
                          <a:srgbClr val="000000"/>
                        </a:solidFill>
                        <a:effectLst/>
                        <a:latin typeface="Calibri" panose="020F0502020204030204" pitchFamily="34" charset="0"/>
                      </a:endParaRPr>
                    </a:p>
                  </a:txBody>
                  <a:tcPr marL="4651" marR="4651" marT="4651" marB="0" anchor="b"/>
                </a:tc>
                <a:tc>
                  <a:txBody>
                    <a:bodyPr/>
                    <a:lstStyle/>
                    <a:p>
                      <a:pPr algn="ctr" fontAlgn="b"/>
                      <a:r>
                        <a:rPr lang="en-US" sz="1000" u="none" strike="noStrike" dirty="0">
                          <a:effectLst/>
                        </a:rPr>
                        <a:t>D</a:t>
                      </a:r>
                      <a:endParaRPr lang="en-US" sz="1000" b="0" i="0" u="none" strike="noStrike" dirty="0">
                        <a:solidFill>
                          <a:srgbClr val="000000"/>
                        </a:solidFill>
                        <a:effectLst/>
                        <a:latin typeface="Calibri" panose="020F0502020204030204" pitchFamily="34" charset="0"/>
                      </a:endParaRPr>
                    </a:p>
                  </a:txBody>
                  <a:tcPr marL="4651" marR="4651" marT="4651" marB="0" anchor="b"/>
                </a:tc>
                <a:tc>
                  <a:txBody>
                    <a:bodyPr/>
                    <a:lstStyle/>
                    <a:p>
                      <a:pPr algn="ctr" fontAlgn="b"/>
                      <a:r>
                        <a:rPr lang="en-US" sz="1000" u="none" strike="noStrike">
                          <a:effectLst/>
                        </a:rPr>
                        <a:t>C</a:t>
                      </a:r>
                      <a:endParaRPr lang="en-US" sz="1000" b="0" i="0" u="none" strike="noStrike">
                        <a:solidFill>
                          <a:srgbClr val="000000"/>
                        </a:solidFill>
                        <a:effectLst/>
                        <a:latin typeface="Calibri" panose="020F0502020204030204" pitchFamily="34" charset="0"/>
                      </a:endParaRPr>
                    </a:p>
                  </a:txBody>
                  <a:tcPr marL="4651" marR="4651" marT="4651" marB="0" anchor="b"/>
                </a:tc>
                <a:tc>
                  <a:txBody>
                    <a:bodyPr/>
                    <a:lstStyle/>
                    <a:p>
                      <a:pPr algn="ctr" fontAlgn="b"/>
                      <a:r>
                        <a:rPr lang="en-US" sz="1000" u="none" strike="noStrike">
                          <a:effectLst/>
                        </a:rPr>
                        <a:t>C</a:t>
                      </a:r>
                      <a:endParaRPr lang="en-US" sz="1000" b="0" i="0" u="none" strike="noStrike">
                        <a:solidFill>
                          <a:srgbClr val="000000"/>
                        </a:solidFill>
                        <a:effectLst/>
                        <a:latin typeface="Calibri" panose="020F0502020204030204" pitchFamily="34" charset="0"/>
                      </a:endParaRPr>
                    </a:p>
                  </a:txBody>
                  <a:tcPr marL="4651" marR="4651" marT="4651" marB="0" anchor="b"/>
                </a:tc>
                <a:tc>
                  <a:txBody>
                    <a:bodyPr/>
                    <a:lstStyle/>
                    <a:p>
                      <a:pPr algn="ctr" fontAlgn="b"/>
                      <a:r>
                        <a:rPr lang="en-US" sz="1000" u="none" strike="noStrike">
                          <a:effectLst/>
                        </a:rPr>
                        <a:t>C</a:t>
                      </a:r>
                      <a:endParaRPr lang="en-US" sz="1000" b="0" i="0" u="none" strike="noStrike">
                        <a:solidFill>
                          <a:srgbClr val="000000"/>
                        </a:solidFill>
                        <a:effectLst/>
                        <a:latin typeface="Calibri" panose="020F0502020204030204" pitchFamily="34" charset="0"/>
                      </a:endParaRPr>
                    </a:p>
                  </a:txBody>
                  <a:tcPr marL="4651" marR="4651" marT="4651" marB="0" anchor="b"/>
                </a:tc>
                <a:tc>
                  <a:txBody>
                    <a:bodyPr/>
                    <a:lstStyle/>
                    <a:p>
                      <a:pPr algn="ctr" fontAlgn="b"/>
                      <a:r>
                        <a:rPr lang="en-US" sz="1000" u="none" strike="noStrike">
                          <a:effectLst/>
                        </a:rPr>
                        <a:t>C</a:t>
                      </a:r>
                      <a:endParaRPr lang="en-US" sz="1000" b="0" i="0" u="none" strike="noStrike">
                        <a:solidFill>
                          <a:srgbClr val="000000"/>
                        </a:solidFill>
                        <a:effectLst/>
                        <a:latin typeface="Calibri" panose="020F0502020204030204" pitchFamily="34" charset="0"/>
                      </a:endParaRPr>
                    </a:p>
                  </a:txBody>
                  <a:tcPr marL="4651" marR="4651" marT="4651" marB="0" anchor="b"/>
                </a:tc>
                <a:tc>
                  <a:txBody>
                    <a:bodyPr/>
                    <a:lstStyle/>
                    <a:p>
                      <a:pPr algn="ctr" fontAlgn="b"/>
                      <a:r>
                        <a:rPr lang="en-US" sz="1000" u="none" strike="noStrike">
                          <a:effectLst/>
                        </a:rPr>
                        <a:t>C</a:t>
                      </a:r>
                      <a:endParaRPr lang="en-US" sz="1000" b="0" i="0" u="none" strike="noStrike">
                        <a:solidFill>
                          <a:srgbClr val="000000"/>
                        </a:solidFill>
                        <a:effectLst/>
                        <a:latin typeface="Calibri" panose="020F0502020204030204" pitchFamily="34" charset="0"/>
                      </a:endParaRPr>
                    </a:p>
                  </a:txBody>
                  <a:tcPr marL="4651" marR="4651" marT="4651" marB="0" anchor="b"/>
                </a:tc>
                <a:tc>
                  <a:txBody>
                    <a:bodyPr/>
                    <a:lstStyle/>
                    <a:p>
                      <a:pPr algn="ctr" fontAlgn="b"/>
                      <a:r>
                        <a:rPr lang="en-US" sz="1000" u="none" strike="noStrike">
                          <a:effectLst/>
                        </a:rPr>
                        <a:t>D</a:t>
                      </a:r>
                      <a:endParaRPr lang="en-US" sz="1000" b="0" i="0" u="none" strike="noStrike">
                        <a:solidFill>
                          <a:srgbClr val="000000"/>
                        </a:solidFill>
                        <a:effectLst/>
                        <a:latin typeface="Calibri" panose="020F0502020204030204" pitchFamily="34" charset="0"/>
                      </a:endParaRPr>
                    </a:p>
                  </a:txBody>
                  <a:tcPr marL="4651" marR="4651" marT="4651" marB="0" anchor="b"/>
                </a:tc>
                <a:tc>
                  <a:txBody>
                    <a:bodyPr/>
                    <a:lstStyle/>
                    <a:p>
                      <a:pPr algn="ctr" fontAlgn="b"/>
                      <a:r>
                        <a:rPr lang="en-US" sz="1000" u="none" strike="noStrike">
                          <a:effectLst/>
                        </a:rPr>
                        <a:t>D</a:t>
                      </a:r>
                      <a:endParaRPr lang="en-US" sz="1000" b="0" i="0" u="none" strike="noStrike">
                        <a:solidFill>
                          <a:srgbClr val="000000"/>
                        </a:solidFill>
                        <a:effectLst/>
                        <a:latin typeface="Calibri" panose="020F0502020204030204" pitchFamily="34" charset="0"/>
                      </a:endParaRPr>
                    </a:p>
                  </a:txBody>
                  <a:tcPr marL="4651" marR="4651" marT="4651" marB="0" anchor="b"/>
                </a:tc>
                <a:tc>
                  <a:txBody>
                    <a:bodyPr/>
                    <a:lstStyle/>
                    <a:p>
                      <a:pPr algn="ctr" fontAlgn="b"/>
                      <a:r>
                        <a:rPr lang="en-US" sz="1000" u="none" strike="noStrike">
                          <a:effectLst/>
                        </a:rPr>
                        <a:t>D</a:t>
                      </a:r>
                      <a:endParaRPr lang="en-US" sz="1000" b="0" i="0" u="none" strike="noStrike">
                        <a:solidFill>
                          <a:srgbClr val="000000"/>
                        </a:solidFill>
                        <a:effectLst/>
                        <a:latin typeface="Calibri" panose="020F0502020204030204" pitchFamily="34" charset="0"/>
                      </a:endParaRPr>
                    </a:p>
                  </a:txBody>
                  <a:tcPr marL="4651" marR="4651" marT="4651" marB="0" anchor="b"/>
                </a:tc>
                <a:tc>
                  <a:txBody>
                    <a:bodyPr/>
                    <a:lstStyle/>
                    <a:p>
                      <a:pPr algn="ctr" fontAlgn="b"/>
                      <a:r>
                        <a:rPr lang="en-US" sz="1000" u="none" strike="noStrike">
                          <a:effectLst/>
                        </a:rPr>
                        <a:t>D</a:t>
                      </a:r>
                      <a:endParaRPr lang="en-US" sz="1000" b="0" i="0" u="none" strike="noStrike">
                        <a:solidFill>
                          <a:srgbClr val="000000"/>
                        </a:solidFill>
                        <a:effectLst/>
                        <a:latin typeface="Calibri" panose="020F0502020204030204" pitchFamily="34" charset="0"/>
                      </a:endParaRPr>
                    </a:p>
                  </a:txBody>
                  <a:tcPr marL="4651" marR="4651" marT="4651" marB="0" anchor="b"/>
                </a:tc>
                <a:tc>
                  <a:txBody>
                    <a:bodyPr/>
                    <a:lstStyle/>
                    <a:p>
                      <a:pPr algn="ctr" fontAlgn="b"/>
                      <a:r>
                        <a:rPr lang="en-US" sz="1000" u="none" strike="noStrike">
                          <a:effectLst/>
                        </a:rPr>
                        <a:t>C</a:t>
                      </a:r>
                      <a:endParaRPr lang="en-US" sz="1000" b="0" i="0" u="none" strike="noStrike">
                        <a:solidFill>
                          <a:srgbClr val="000000"/>
                        </a:solidFill>
                        <a:effectLst/>
                        <a:latin typeface="Calibri" panose="020F0502020204030204" pitchFamily="34" charset="0"/>
                      </a:endParaRPr>
                    </a:p>
                  </a:txBody>
                  <a:tcPr marL="4651" marR="4651" marT="4651" marB="0" anchor="b"/>
                </a:tc>
                <a:tc>
                  <a:txBody>
                    <a:bodyPr/>
                    <a:lstStyle/>
                    <a:p>
                      <a:pPr algn="ctr" fontAlgn="b"/>
                      <a:r>
                        <a:rPr lang="en-US" sz="1000" u="none" strike="noStrike">
                          <a:effectLst/>
                        </a:rPr>
                        <a:t>D</a:t>
                      </a:r>
                      <a:endParaRPr lang="en-US" sz="1000" b="0" i="0" u="none" strike="noStrike">
                        <a:solidFill>
                          <a:srgbClr val="000000"/>
                        </a:solidFill>
                        <a:effectLst/>
                        <a:latin typeface="Calibri" panose="020F0502020204030204" pitchFamily="34" charset="0"/>
                      </a:endParaRPr>
                    </a:p>
                  </a:txBody>
                  <a:tcPr marL="4651" marR="4651" marT="4651" marB="0" anchor="b"/>
                </a:tc>
                <a:tc>
                  <a:txBody>
                    <a:bodyPr/>
                    <a:lstStyle/>
                    <a:p>
                      <a:pPr algn="ctr" fontAlgn="b"/>
                      <a:r>
                        <a:rPr lang="en-US" sz="1000" u="none" strike="noStrike">
                          <a:effectLst/>
                        </a:rPr>
                        <a:t>B</a:t>
                      </a:r>
                      <a:endParaRPr lang="en-US" sz="1000" b="0" i="0" u="none" strike="noStrike">
                        <a:solidFill>
                          <a:srgbClr val="000000"/>
                        </a:solidFill>
                        <a:effectLst/>
                        <a:latin typeface="Calibri" panose="020F0502020204030204" pitchFamily="34" charset="0"/>
                      </a:endParaRPr>
                    </a:p>
                  </a:txBody>
                  <a:tcPr marL="4651" marR="4651" marT="4651" marB="0" anchor="b"/>
                </a:tc>
                <a:extLst>
                  <a:ext uri="{0D108BD9-81ED-4DB2-BD59-A6C34878D82A}">
                    <a16:rowId xmlns:a16="http://schemas.microsoft.com/office/drawing/2014/main" val="1575246813"/>
                  </a:ext>
                </a:extLst>
              </a:tr>
              <a:tr h="349597">
                <a:tc>
                  <a:txBody>
                    <a:bodyPr/>
                    <a:lstStyle/>
                    <a:p>
                      <a:pPr algn="ctr" fontAlgn="b"/>
                      <a:r>
                        <a:rPr lang="en-US" sz="800" u="none" strike="noStrike" dirty="0">
                          <a:effectLst/>
                        </a:rPr>
                        <a:t>ADC1_NACC548317_08AD7682</a:t>
                      </a:r>
                      <a:endParaRPr lang="en-US" sz="800" b="0" i="0" u="none" strike="noStrike" dirty="0">
                        <a:solidFill>
                          <a:srgbClr val="000000"/>
                        </a:solidFill>
                        <a:effectLst/>
                        <a:latin typeface="Calibri" panose="020F0502020204030204" pitchFamily="34" charset="0"/>
                      </a:endParaRPr>
                    </a:p>
                  </a:txBody>
                  <a:tcPr marL="4651" marR="4651" marT="4651" marB="0" anchor="b"/>
                </a:tc>
                <a:tc>
                  <a:txBody>
                    <a:bodyPr/>
                    <a:lstStyle/>
                    <a:p>
                      <a:pPr algn="ctr" fontAlgn="b"/>
                      <a:r>
                        <a:rPr lang="en-US" sz="800" u="none" strike="noStrike">
                          <a:effectLst/>
                        </a:rPr>
                        <a:t>NACC548317_08AD7682</a:t>
                      </a:r>
                      <a:endParaRPr lang="en-US" sz="800" b="0" i="0" u="none" strike="noStrike">
                        <a:solidFill>
                          <a:srgbClr val="000000"/>
                        </a:solidFill>
                        <a:effectLst/>
                        <a:latin typeface="Calibri" panose="020F0502020204030204" pitchFamily="34" charset="0"/>
                      </a:endParaRPr>
                    </a:p>
                  </a:txBody>
                  <a:tcPr marL="4651" marR="4651" marT="4651" marB="0" anchor="b"/>
                </a:tc>
                <a:tc>
                  <a:txBody>
                    <a:bodyPr/>
                    <a:lstStyle/>
                    <a:p>
                      <a:pPr algn="ctr" fontAlgn="b"/>
                      <a:r>
                        <a:rPr lang="en-US" sz="1000" u="none" strike="noStrike">
                          <a:effectLst/>
                        </a:rPr>
                        <a:t>0</a:t>
                      </a:r>
                      <a:endParaRPr lang="en-US" sz="1000" b="0" i="0" u="none" strike="noStrike">
                        <a:solidFill>
                          <a:srgbClr val="000000"/>
                        </a:solidFill>
                        <a:effectLst/>
                        <a:latin typeface="Calibri" panose="020F0502020204030204" pitchFamily="34" charset="0"/>
                      </a:endParaRPr>
                    </a:p>
                  </a:txBody>
                  <a:tcPr marL="4651" marR="4651" marT="4651" marB="0" anchor="b"/>
                </a:tc>
                <a:tc>
                  <a:txBody>
                    <a:bodyPr/>
                    <a:lstStyle/>
                    <a:p>
                      <a:pPr algn="ctr" fontAlgn="b"/>
                      <a:r>
                        <a:rPr lang="en-US" sz="1000" u="none" strike="noStrike" dirty="0">
                          <a:effectLst/>
                        </a:rPr>
                        <a:t>0</a:t>
                      </a:r>
                      <a:endParaRPr lang="en-US" sz="1000" b="0" i="0" u="none" strike="noStrike" dirty="0">
                        <a:solidFill>
                          <a:srgbClr val="000000"/>
                        </a:solidFill>
                        <a:effectLst/>
                        <a:latin typeface="Calibri" panose="020F0502020204030204" pitchFamily="34" charset="0"/>
                      </a:endParaRPr>
                    </a:p>
                  </a:txBody>
                  <a:tcPr marL="4651" marR="4651" marT="4651" marB="0" anchor="b"/>
                </a:tc>
                <a:tc>
                  <a:txBody>
                    <a:bodyPr/>
                    <a:lstStyle/>
                    <a:p>
                      <a:pPr algn="ctr" fontAlgn="b"/>
                      <a:r>
                        <a:rPr lang="en-US" sz="1000" u="none" strike="noStrike" dirty="0">
                          <a:effectLst/>
                        </a:rPr>
                        <a:t>0.0062</a:t>
                      </a:r>
                      <a:endParaRPr lang="en-US" sz="1000" b="0" i="0" u="none" strike="noStrike" dirty="0">
                        <a:solidFill>
                          <a:srgbClr val="000000"/>
                        </a:solidFill>
                        <a:effectLst/>
                        <a:latin typeface="Calibri" panose="020F0502020204030204" pitchFamily="34" charset="0"/>
                      </a:endParaRPr>
                    </a:p>
                  </a:txBody>
                  <a:tcPr marL="4651" marR="4651" marT="4651" marB="0" anchor="b"/>
                </a:tc>
                <a:tc>
                  <a:txBody>
                    <a:bodyPr/>
                    <a:lstStyle/>
                    <a:p>
                      <a:pPr algn="ctr" fontAlgn="b"/>
                      <a:r>
                        <a:rPr lang="en-US" sz="1000" u="none" strike="noStrike">
                          <a:effectLst/>
                        </a:rPr>
                        <a:t>0.0157</a:t>
                      </a:r>
                      <a:endParaRPr lang="en-US" sz="1000" b="0" i="0" u="none" strike="noStrike">
                        <a:solidFill>
                          <a:srgbClr val="000000"/>
                        </a:solidFill>
                        <a:effectLst/>
                        <a:latin typeface="Calibri" panose="020F0502020204030204" pitchFamily="34" charset="0"/>
                      </a:endParaRPr>
                    </a:p>
                  </a:txBody>
                  <a:tcPr marL="4651" marR="4651" marT="4651" marB="0" anchor="b"/>
                </a:tc>
                <a:tc>
                  <a:txBody>
                    <a:bodyPr/>
                    <a:lstStyle/>
                    <a:p>
                      <a:pPr algn="ctr" fontAlgn="b"/>
                      <a:r>
                        <a:rPr lang="en-US" sz="1000" u="none" strike="noStrike">
                          <a:effectLst/>
                        </a:rPr>
                        <a:t>-0.0064</a:t>
                      </a:r>
                      <a:endParaRPr lang="en-US" sz="1000" b="0" i="0" u="none" strike="noStrike">
                        <a:solidFill>
                          <a:srgbClr val="000000"/>
                        </a:solidFill>
                        <a:effectLst/>
                        <a:latin typeface="Calibri" panose="020F0502020204030204" pitchFamily="34" charset="0"/>
                      </a:endParaRPr>
                    </a:p>
                  </a:txBody>
                  <a:tcPr marL="4651" marR="4651" marT="4651" marB="0" anchor="b"/>
                </a:tc>
                <a:tc>
                  <a:txBody>
                    <a:bodyPr/>
                    <a:lstStyle/>
                    <a:p>
                      <a:pPr algn="ctr" fontAlgn="b"/>
                      <a:r>
                        <a:rPr lang="en-US" sz="1000" u="none" strike="noStrike">
                          <a:effectLst/>
                        </a:rPr>
                        <a:t>67</a:t>
                      </a:r>
                      <a:endParaRPr lang="en-US" sz="1000" b="0" i="0" u="none" strike="noStrike">
                        <a:solidFill>
                          <a:srgbClr val="000000"/>
                        </a:solidFill>
                        <a:effectLst/>
                        <a:latin typeface="Calibri" panose="020F0502020204030204" pitchFamily="34" charset="0"/>
                      </a:endParaRPr>
                    </a:p>
                  </a:txBody>
                  <a:tcPr marL="4651" marR="4651" marT="4651" marB="0" anchor="b"/>
                </a:tc>
                <a:tc>
                  <a:txBody>
                    <a:bodyPr/>
                    <a:lstStyle/>
                    <a:p>
                      <a:pPr algn="ctr" fontAlgn="b"/>
                      <a:r>
                        <a:rPr lang="en-US" sz="1000" u="none" strike="noStrike">
                          <a:effectLst/>
                        </a:rPr>
                        <a:t>67</a:t>
                      </a:r>
                      <a:endParaRPr lang="en-US" sz="1000" b="0" i="0" u="none" strike="noStrike">
                        <a:solidFill>
                          <a:srgbClr val="000000"/>
                        </a:solidFill>
                        <a:effectLst/>
                        <a:latin typeface="Calibri" panose="020F0502020204030204" pitchFamily="34" charset="0"/>
                      </a:endParaRPr>
                    </a:p>
                  </a:txBody>
                  <a:tcPr marL="4651" marR="4651" marT="4651" marB="0" anchor="b"/>
                </a:tc>
                <a:tc>
                  <a:txBody>
                    <a:bodyPr/>
                    <a:lstStyle/>
                    <a:p>
                      <a:pPr algn="ctr" fontAlgn="b"/>
                      <a:r>
                        <a:rPr lang="en-US" sz="1000" u="none" strike="noStrike">
                          <a:effectLst/>
                        </a:rPr>
                        <a:t>3</a:t>
                      </a:r>
                      <a:endParaRPr lang="en-US" sz="1000" b="0" i="0" u="none" strike="noStrike">
                        <a:solidFill>
                          <a:srgbClr val="000000"/>
                        </a:solidFill>
                        <a:effectLst/>
                        <a:latin typeface="Calibri" panose="020F0502020204030204" pitchFamily="34" charset="0"/>
                      </a:endParaRPr>
                    </a:p>
                  </a:txBody>
                  <a:tcPr marL="4651" marR="4651" marT="4651" marB="0" anchor="b"/>
                </a:tc>
                <a:tc>
                  <a:txBody>
                    <a:bodyPr/>
                    <a:lstStyle/>
                    <a:p>
                      <a:pPr algn="ctr" fontAlgn="b"/>
                      <a:r>
                        <a:rPr lang="en-US" sz="1000" u="none" strike="noStrike">
                          <a:effectLst/>
                        </a:rPr>
                        <a:t>4</a:t>
                      </a:r>
                      <a:endParaRPr lang="en-US" sz="1000" b="0" i="0" u="none" strike="noStrike">
                        <a:solidFill>
                          <a:srgbClr val="000000"/>
                        </a:solidFill>
                        <a:effectLst/>
                        <a:latin typeface="Calibri" panose="020F0502020204030204" pitchFamily="34" charset="0"/>
                      </a:endParaRPr>
                    </a:p>
                  </a:txBody>
                  <a:tcPr marL="4651" marR="4651" marT="4651" marB="0" anchor="b"/>
                </a:tc>
                <a:tc>
                  <a:txBody>
                    <a:bodyPr/>
                    <a:lstStyle/>
                    <a:p>
                      <a:pPr algn="ctr" fontAlgn="b"/>
                      <a:r>
                        <a:rPr lang="en-US" sz="1000" u="none" strike="noStrike">
                          <a:effectLst/>
                        </a:rPr>
                        <a:t>0</a:t>
                      </a:r>
                      <a:endParaRPr lang="en-US" sz="1000" b="0" i="0" u="none" strike="noStrike">
                        <a:solidFill>
                          <a:srgbClr val="000000"/>
                        </a:solidFill>
                        <a:effectLst/>
                        <a:latin typeface="Calibri" panose="020F0502020204030204" pitchFamily="34" charset="0"/>
                      </a:endParaRPr>
                    </a:p>
                  </a:txBody>
                  <a:tcPr marL="4651" marR="4651" marT="4651" marB="0" anchor="b"/>
                </a:tc>
                <a:tc>
                  <a:txBody>
                    <a:bodyPr/>
                    <a:lstStyle/>
                    <a:p>
                      <a:pPr algn="ctr" fontAlgn="b"/>
                      <a:r>
                        <a:rPr lang="en-US" sz="1000" u="none" strike="noStrike">
                          <a:effectLst/>
                        </a:rPr>
                        <a:t>1</a:t>
                      </a:r>
                      <a:endParaRPr lang="en-US" sz="1000" b="0" i="0" u="none" strike="noStrike">
                        <a:solidFill>
                          <a:srgbClr val="000000"/>
                        </a:solidFill>
                        <a:effectLst/>
                        <a:latin typeface="Calibri" panose="020F0502020204030204" pitchFamily="34" charset="0"/>
                      </a:endParaRPr>
                    </a:p>
                  </a:txBody>
                  <a:tcPr marL="4651" marR="4651" marT="4651" marB="0" anchor="b"/>
                </a:tc>
                <a:tc>
                  <a:txBody>
                    <a:bodyPr/>
                    <a:lstStyle/>
                    <a:p>
                      <a:pPr algn="ctr" fontAlgn="b"/>
                      <a:r>
                        <a:rPr lang="en-US" sz="1000" u="none" strike="noStrike">
                          <a:effectLst/>
                        </a:rPr>
                        <a:t>67</a:t>
                      </a:r>
                      <a:endParaRPr lang="en-US" sz="1000" b="0" i="0" u="none" strike="noStrike">
                        <a:solidFill>
                          <a:srgbClr val="000000"/>
                        </a:solidFill>
                        <a:effectLst/>
                        <a:latin typeface="Calibri" panose="020F0502020204030204" pitchFamily="34" charset="0"/>
                      </a:endParaRPr>
                    </a:p>
                  </a:txBody>
                  <a:tcPr marL="4651" marR="4651" marT="4651" marB="0" anchor="b"/>
                </a:tc>
                <a:tc>
                  <a:txBody>
                    <a:bodyPr/>
                    <a:lstStyle/>
                    <a:p>
                      <a:pPr algn="ctr" fontAlgn="b"/>
                      <a:r>
                        <a:rPr lang="en-US" sz="1000" u="none" strike="noStrike">
                          <a:effectLst/>
                        </a:rPr>
                        <a:t>1</a:t>
                      </a:r>
                      <a:endParaRPr lang="en-US" sz="1000" b="0" i="0" u="none" strike="noStrike">
                        <a:solidFill>
                          <a:srgbClr val="000000"/>
                        </a:solidFill>
                        <a:effectLst/>
                        <a:latin typeface="Calibri" panose="020F0502020204030204" pitchFamily="34" charset="0"/>
                      </a:endParaRPr>
                    </a:p>
                  </a:txBody>
                  <a:tcPr marL="4651" marR="4651" marT="4651" marB="0" anchor="b"/>
                </a:tc>
                <a:tc>
                  <a:txBody>
                    <a:bodyPr/>
                    <a:lstStyle/>
                    <a:p>
                      <a:pPr algn="ctr" fontAlgn="b"/>
                      <a:r>
                        <a:rPr lang="en-US" sz="1000" u="none" strike="noStrike">
                          <a:effectLst/>
                        </a:rPr>
                        <a:t>1</a:t>
                      </a:r>
                      <a:endParaRPr lang="en-US" sz="1000" b="0" i="0" u="none" strike="noStrike">
                        <a:solidFill>
                          <a:srgbClr val="000000"/>
                        </a:solidFill>
                        <a:effectLst/>
                        <a:latin typeface="Calibri" panose="020F0502020204030204" pitchFamily="34" charset="0"/>
                      </a:endParaRPr>
                    </a:p>
                  </a:txBody>
                  <a:tcPr marL="4651" marR="4651" marT="4651" marB="0" anchor="b"/>
                </a:tc>
                <a:extLst>
                  <a:ext uri="{0D108BD9-81ED-4DB2-BD59-A6C34878D82A}">
                    <a16:rowId xmlns:a16="http://schemas.microsoft.com/office/drawing/2014/main" val="2996989815"/>
                  </a:ext>
                </a:extLst>
              </a:tr>
              <a:tr h="349597">
                <a:tc>
                  <a:txBody>
                    <a:bodyPr/>
                    <a:lstStyle/>
                    <a:p>
                      <a:pPr algn="ctr" fontAlgn="b"/>
                      <a:r>
                        <a:rPr lang="en-US" sz="800" u="none" strike="noStrike">
                          <a:effectLst/>
                        </a:rPr>
                        <a:t>ADC1_NACC083453_08AD7690</a:t>
                      </a:r>
                      <a:endParaRPr lang="en-US" sz="800" b="0" i="0" u="none" strike="noStrike">
                        <a:solidFill>
                          <a:srgbClr val="000000"/>
                        </a:solidFill>
                        <a:effectLst/>
                        <a:latin typeface="Calibri" panose="020F0502020204030204" pitchFamily="34" charset="0"/>
                      </a:endParaRPr>
                    </a:p>
                  </a:txBody>
                  <a:tcPr marL="4651" marR="4651" marT="4651" marB="0" anchor="b"/>
                </a:tc>
                <a:tc>
                  <a:txBody>
                    <a:bodyPr/>
                    <a:lstStyle/>
                    <a:p>
                      <a:pPr algn="ctr" fontAlgn="b"/>
                      <a:r>
                        <a:rPr lang="en-US" sz="800" u="none" strike="noStrike" dirty="0">
                          <a:effectLst/>
                        </a:rPr>
                        <a:t>NACC083453_08AD7690</a:t>
                      </a:r>
                      <a:endParaRPr lang="en-US" sz="800" b="0" i="0" u="none" strike="noStrike" dirty="0">
                        <a:solidFill>
                          <a:srgbClr val="000000"/>
                        </a:solidFill>
                        <a:effectLst/>
                        <a:latin typeface="Calibri" panose="020F0502020204030204" pitchFamily="34" charset="0"/>
                      </a:endParaRPr>
                    </a:p>
                  </a:txBody>
                  <a:tcPr marL="4651" marR="4651" marT="4651" marB="0" anchor="b"/>
                </a:tc>
                <a:tc>
                  <a:txBody>
                    <a:bodyPr/>
                    <a:lstStyle/>
                    <a:p>
                      <a:pPr algn="ctr" fontAlgn="b"/>
                      <a:r>
                        <a:rPr lang="en-US" sz="1000" u="none" strike="noStrike">
                          <a:effectLst/>
                        </a:rPr>
                        <a:t>0</a:t>
                      </a:r>
                      <a:endParaRPr lang="en-US" sz="1000" b="0" i="0" u="none" strike="noStrike">
                        <a:solidFill>
                          <a:srgbClr val="000000"/>
                        </a:solidFill>
                        <a:effectLst/>
                        <a:latin typeface="Calibri" panose="020F0502020204030204" pitchFamily="34" charset="0"/>
                      </a:endParaRPr>
                    </a:p>
                  </a:txBody>
                  <a:tcPr marL="4651" marR="4651" marT="4651" marB="0" anchor="b"/>
                </a:tc>
                <a:tc>
                  <a:txBody>
                    <a:bodyPr/>
                    <a:lstStyle/>
                    <a:p>
                      <a:pPr algn="ctr" fontAlgn="b"/>
                      <a:r>
                        <a:rPr lang="en-US" sz="1000" u="none" strike="noStrike">
                          <a:effectLst/>
                        </a:rPr>
                        <a:t>0</a:t>
                      </a:r>
                      <a:endParaRPr lang="en-US" sz="1000" b="0" i="0" u="none" strike="noStrike">
                        <a:solidFill>
                          <a:srgbClr val="000000"/>
                        </a:solidFill>
                        <a:effectLst/>
                        <a:latin typeface="Calibri" panose="020F0502020204030204" pitchFamily="34" charset="0"/>
                      </a:endParaRPr>
                    </a:p>
                  </a:txBody>
                  <a:tcPr marL="4651" marR="4651" marT="4651" marB="0" anchor="b"/>
                </a:tc>
                <a:tc>
                  <a:txBody>
                    <a:bodyPr/>
                    <a:lstStyle/>
                    <a:p>
                      <a:pPr algn="ctr" fontAlgn="b"/>
                      <a:r>
                        <a:rPr lang="en-US" sz="1000" u="none" strike="noStrike">
                          <a:effectLst/>
                        </a:rPr>
                        <a:t>0.0081</a:t>
                      </a:r>
                      <a:endParaRPr lang="en-US" sz="1000" b="0" i="0" u="none" strike="noStrike">
                        <a:solidFill>
                          <a:srgbClr val="000000"/>
                        </a:solidFill>
                        <a:effectLst/>
                        <a:latin typeface="Calibri" panose="020F0502020204030204" pitchFamily="34" charset="0"/>
                      </a:endParaRPr>
                    </a:p>
                  </a:txBody>
                  <a:tcPr marL="4651" marR="4651" marT="4651" marB="0" anchor="b"/>
                </a:tc>
                <a:tc>
                  <a:txBody>
                    <a:bodyPr/>
                    <a:lstStyle/>
                    <a:p>
                      <a:pPr algn="ctr" fontAlgn="b"/>
                      <a:r>
                        <a:rPr lang="en-US" sz="1000" u="none" strike="noStrike" dirty="0">
                          <a:effectLst/>
                        </a:rPr>
                        <a:t>0.0113</a:t>
                      </a:r>
                      <a:endParaRPr lang="en-US" sz="1000" b="0" i="0" u="none" strike="noStrike" dirty="0">
                        <a:solidFill>
                          <a:srgbClr val="000000"/>
                        </a:solidFill>
                        <a:effectLst/>
                        <a:latin typeface="Calibri" panose="020F0502020204030204" pitchFamily="34" charset="0"/>
                      </a:endParaRPr>
                    </a:p>
                  </a:txBody>
                  <a:tcPr marL="4651" marR="4651" marT="4651" marB="0" anchor="b"/>
                </a:tc>
                <a:tc>
                  <a:txBody>
                    <a:bodyPr/>
                    <a:lstStyle/>
                    <a:p>
                      <a:pPr algn="ctr" fontAlgn="b"/>
                      <a:r>
                        <a:rPr lang="en-US" sz="1000" u="none" strike="noStrike">
                          <a:effectLst/>
                        </a:rPr>
                        <a:t>0.0067</a:t>
                      </a:r>
                      <a:endParaRPr lang="en-US" sz="1000" b="0" i="0" u="none" strike="noStrike">
                        <a:solidFill>
                          <a:srgbClr val="000000"/>
                        </a:solidFill>
                        <a:effectLst/>
                        <a:latin typeface="Calibri" panose="020F0502020204030204" pitchFamily="34" charset="0"/>
                      </a:endParaRPr>
                    </a:p>
                  </a:txBody>
                  <a:tcPr marL="4651" marR="4651" marT="4651" marB="0" anchor="b"/>
                </a:tc>
                <a:tc>
                  <a:txBody>
                    <a:bodyPr/>
                    <a:lstStyle/>
                    <a:p>
                      <a:pPr algn="ctr" fontAlgn="b"/>
                      <a:r>
                        <a:rPr lang="en-US" sz="1000" u="none" strike="noStrike">
                          <a:effectLst/>
                        </a:rPr>
                        <a:t>74</a:t>
                      </a:r>
                      <a:endParaRPr lang="en-US" sz="1000" b="0" i="0" u="none" strike="noStrike">
                        <a:solidFill>
                          <a:srgbClr val="000000"/>
                        </a:solidFill>
                        <a:effectLst/>
                        <a:latin typeface="Calibri" panose="020F0502020204030204" pitchFamily="34" charset="0"/>
                      </a:endParaRPr>
                    </a:p>
                  </a:txBody>
                  <a:tcPr marL="4651" marR="4651" marT="4651" marB="0" anchor="b"/>
                </a:tc>
                <a:tc>
                  <a:txBody>
                    <a:bodyPr/>
                    <a:lstStyle/>
                    <a:p>
                      <a:pPr algn="ctr" fontAlgn="b"/>
                      <a:r>
                        <a:rPr lang="en-US" sz="1000" u="none" strike="noStrike">
                          <a:effectLst/>
                        </a:rPr>
                        <a:t>74</a:t>
                      </a:r>
                      <a:endParaRPr lang="en-US" sz="1000" b="0" i="0" u="none" strike="noStrike">
                        <a:solidFill>
                          <a:srgbClr val="000000"/>
                        </a:solidFill>
                        <a:effectLst/>
                        <a:latin typeface="Calibri" panose="020F0502020204030204" pitchFamily="34" charset="0"/>
                      </a:endParaRPr>
                    </a:p>
                  </a:txBody>
                  <a:tcPr marL="4651" marR="4651" marT="4651" marB="0" anchor="b"/>
                </a:tc>
                <a:tc>
                  <a:txBody>
                    <a:bodyPr/>
                    <a:lstStyle/>
                    <a:p>
                      <a:pPr algn="ctr" fontAlgn="b"/>
                      <a:r>
                        <a:rPr lang="en-US" sz="1000" u="none" strike="noStrike">
                          <a:effectLst/>
                        </a:rPr>
                        <a:t>3</a:t>
                      </a:r>
                      <a:endParaRPr lang="en-US" sz="1000" b="0" i="0" u="none" strike="noStrike">
                        <a:solidFill>
                          <a:srgbClr val="000000"/>
                        </a:solidFill>
                        <a:effectLst/>
                        <a:latin typeface="Calibri" panose="020F0502020204030204" pitchFamily="34" charset="0"/>
                      </a:endParaRPr>
                    </a:p>
                  </a:txBody>
                  <a:tcPr marL="4651" marR="4651" marT="4651" marB="0" anchor="b"/>
                </a:tc>
                <a:tc>
                  <a:txBody>
                    <a:bodyPr/>
                    <a:lstStyle/>
                    <a:p>
                      <a:pPr algn="ctr" fontAlgn="b"/>
                      <a:r>
                        <a:rPr lang="en-US" sz="1000" u="none" strike="noStrike">
                          <a:effectLst/>
                        </a:rPr>
                        <a:t>4</a:t>
                      </a:r>
                      <a:endParaRPr lang="en-US" sz="1000" b="0" i="0" u="none" strike="noStrike">
                        <a:solidFill>
                          <a:srgbClr val="000000"/>
                        </a:solidFill>
                        <a:effectLst/>
                        <a:latin typeface="Calibri" panose="020F0502020204030204" pitchFamily="34" charset="0"/>
                      </a:endParaRPr>
                    </a:p>
                  </a:txBody>
                  <a:tcPr marL="4651" marR="4651" marT="4651" marB="0" anchor="b"/>
                </a:tc>
                <a:tc>
                  <a:txBody>
                    <a:bodyPr/>
                    <a:lstStyle/>
                    <a:p>
                      <a:pPr algn="ctr" fontAlgn="b"/>
                      <a:r>
                        <a:rPr lang="en-US" sz="1000" u="none" strike="noStrike">
                          <a:effectLst/>
                        </a:rPr>
                        <a:t>0</a:t>
                      </a:r>
                      <a:endParaRPr lang="en-US" sz="1000" b="0" i="0" u="none" strike="noStrike">
                        <a:solidFill>
                          <a:srgbClr val="000000"/>
                        </a:solidFill>
                        <a:effectLst/>
                        <a:latin typeface="Calibri" panose="020F0502020204030204" pitchFamily="34" charset="0"/>
                      </a:endParaRPr>
                    </a:p>
                  </a:txBody>
                  <a:tcPr marL="4651" marR="4651" marT="4651" marB="0" anchor="b"/>
                </a:tc>
                <a:tc>
                  <a:txBody>
                    <a:bodyPr/>
                    <a:lstStyle/>
                    <a:p>
                      <a:pPr algn="ctr" fontAlgn="b"/>
                      <a:r>
                        <a:rPr lang="en-US" sz="1000" u="none" strike="noStrike">
                          <a:effectLst/>
                        </a:rPr>
                        <a:t>1</a:t>
                      </a:r>
                      <a:endParaRPr lang="en-US" sz="1000" b="0" i="0" u="none" strike="noStrike">
                        <a:solidFill>
                          <a:srgbClr val="000000"/>
                        </a:solidFill>
                        <a:effectLst/>
                        <a:latin typeface="Calibri" panose="020F0502020204030204" pitchFamily="34" charset="0"/>
                      </a:endParaRPr>
                    </a:p>
                  </a:txBody>
                  <a:tcPr marL="4651" marR="4651" marT="4651" marB="0" anchor="b"/>
                </a:tc>
                <a:tc>
                  <a:txBody>
                    <a:bodyPr/>
                    <a:lstStyle/>
                    <a:p>
                      <a:pPr algn="ctr" fontAlgn="b"/>
                      <a:r>
                        <a:rPr lang="en-US" sz="1000" u="none" strike="noStrike">
                          <a:effectLst/>
                        </a:rPr>
                        <a:t>74</a:t>
                      </a:r>
                      <a:endParaRPr lang="en-US" sz="1000" b="0" i="0" u="none" strike="noStrike">
                        <a:solidFill>
                          <a:srgbClr val="000000"/>
                        </a:solidFill>
                        <a:effectLst/>
                        <a:latin typeface="Calibri" panose="020F0502020204030204" pitchFamily="34" charset="0"/>
                      </a:endParaRPr>
                    </a:p>
                  </a:txBody>
                  <a:tcPr marL="4651" marR="4651" marT="4651" marB="0" anchor="b"/>
                </a:tc>
                <a:tc>
                  <a:txBody>
                    <a:bodyPr/>
                    <a:lstStyle/>
                    <a:p>
                      <a:pPr algn="ctr" fontAlgn="b"/>
                      <a:r>
                        <a:rPr lang="en-US" sz="1000" u="none" strike="noStrike">
                          <a:effectLst/>
                        </a:rPr>
                        <a:t>1</a:t>
                      </a:r>
                      <a:endParaRPr lang="en-US" sz="1000" b="0" i="0" u="none" strike="noStrike">
                        <a:solidFill>
                          <a:srgbClr val="000000"/>
                        </a:solidFill>
                        <a:effectLst/>
                        <a:latin typeface="Calibri" panose="020F0502020204030204" pitchFamily="34" charset="0"/>
                      </a:endParaRPr>
                    </a:p>
                  </a:txBody>
                  <a:tcPr marL="4651" marR="4651" marT="4651" marB="0" anchor="b"/>
                </a:tc>
                <a:tc>
                  <a:txBody>
                    <a:bodyPr/>
                    <a:lstStyle/>
                    <a:p>
                      <a:pPr algn="ctr" fontAlgn="b"/>
                      <a:r>
                        <a:rPr lang="en-US" sz="1000" u="none" strike="noStrike">
                          <a:effectLst/>
                        </a:rPr>
                        <a:t>1</a:t>
                      </a:r>
                      <a:endParaRPr lang="en-US" sz="1000" b="0" i="0" u="none" strike="noStrike">
                        <a:solidFill>
                          <a:srgbClr val="000000"/>
                        </a:solidFill>
                        <a:effectLst/>
                        <a:latin typeface="Calibri" panose="020F0502020204030204" pitchFamily="34" charset="0"/>
                      </a:endParaRPr>
                    </a:p>
                  </a:txBody>
                  <a:tcPr marL="4651" marR="4651" marT="4651" marB="0" anchor="b"/>
                </a:tc>
                <a:extLst>
                  <a:ext uri="{0D108BD9-81ED-4DB2-BD59-A6C34878D82A}">
                    <a16:rowId xmlns:a16="http://schemas.microsoft.com/office/drawing/2014/main" val="2931205597"/>
                  </a:ext>
                </a:extLst>
              </a:tr>
              <a:tr h="349597">
                <a:tc>
                  <a:txBody>
                    <a:bodyPr/>
                    <a:lstStyle/>
                    <a:p>
                      <a:pPr algn="ctr" fontAlgn="b"/>
                      <a:r>
                        <a:rPr lang="en-US" sz="800" u="none" strike="noStrike">
                          <a:effectLst/>
                        </a:rPr>
                        <a:t>ADC1_NACC189109_08AD7701</a:t>
                      </a:r>
                      <a:endParaRPr lang="en-US" sz="800" b="0" i="0" u="none" strike="noStrike">
                        <a:solidFill>
                          <a:srgbClr val="000000"/>
                        </a:solidFill>
                        <a:effectLst/>
                        <a:latin typeface="Calibri" panose="020F0502020204030204" pitchFamily="34" charset="0"/>
                      </a:endParaRPr>
                    </a:p>
                  </a:txBody>
                  <a:tcPr marL="4651" marR="4651" marT="4651" marB="0" anchor="b"/>
                </a:tc>
                <a:tc>
                  <a:txBody>
                    <a:bodyPr/>
                    <a:lstStyle/>
                    <a:p>
                      <a:pPr algn="ctr" fontAlgn="b"/>
                      <a:r>
                        <a:rPr lang="en-US" sz="800" u="none" strike="noStrike" dirty="0">
                          <a:effectLst/>
                        </a:rPr>
                        <a:t>NACC189109_08AD7701</a:t>
                      </a:r>
                      <a:endParaRPr lang="en-US" sz="800" b="0" i="0" u="none" strike="noStrike" dirty="0">
                        <a:solidFill>
                          <a:srgbClr val="000000"/>
                        </a:solidFill>
                        <a:effectLst/>
                        <a:latin typeface="Calibri" panose="020F0502020204030204" pitchFamily="34" charset="0"/>
                      </a:endParaRPr>
                    </a:p>
                  </a:txBody>
                  <a:tcPr marL="4651" marR="4651" marT="4651" marB="0" anchor="b"/>
                </a:tc>
                <a:tc>
                  <a:txBody>
                    <a:bodyPr/>
                    <a:lstStyle/>
                    <a:p>
                      <a:pPr algn="ctr" fontAlgn="b"/>
                      <a:r>
                        <a:rPr lang="en-US" sz="1000" u="none" strike="noStrike">
                          <a:effectLst/>
                        </a:rPr>
                        <a:t>0</a:t>
                      </a:r>
                      <a:endParaRPr lang="en-US" sz="1000" b="0" i="0" u="none" strike="noStrike">
                        <a:solidFill>
                          <a:srgbClr val="000000"/>
                        </a:solidFill>
                        <a:effectLst/>
                        <a:latin typeface="Calibri" panose="020F0502020204030204" pitchFamily="34" charset="0"/>
                      </a:endParaRPr>
                    </a:p>
                  </a:txBody>
                  <a:tcPr marL="4651" marR="4651" marT="4651" marB="0" anchor="b"/>
                </a:tc>
                <a:tc>
                  <a:txBody>
                    <a:bodyPr/>
                    <a:lstStyle/>
                    <a:p>
                      <a:pPr algn="ctr" fontAlgn="b"/>
                      <a:r>
                        <a:rPr lang="en-US" sz="1000" u="none" strike="noStrike">
                          <a:effectLst/>
                        </a:rPr>
                        <a:t>0</a:t>
                      </a:r>
                      <a:endParaRPr lang="en-US" sz="1000" b="0" i="0" u="none" strike="noStrike">
                        <a:solidFill>
                          <a:srgbClr val="000000"/>
                        </a:solidFill>
                        <a:effectLst/>
                        <a:latin typeface="Calibri" panose="020F0502020204030204" pitchFamily="34" charset="0"/>
                      </a:endParaRPr>
                    </a:p>
                  </a:txBody>
                  <a:tcPr marL="4651" marR="4651" marT="4651" marB="0" anchor="b"/>
                </a:tc>
                <a:tc>
                  <a:txBody>
                    <a:bodyPr/>
                    <a:lstStyle/>
                    <a:p>
                      <a:pPr algn="ctr" fontAlgn="b"/>
                      <a:r>
                        <a:rPr lang="en-US" sz="1000" u="none" strike="noStrike">
                          <a:effectLst/>
                        </a:rPr>
                        <a:t>0.011</a:t>
                      </a:r>
                      <a:endParaRPr lang="en-US" sz="1000" b="0" i="0" u="none" strike="noStrike">
                        <a:solidFill>
                          <a:srgbClr val="000000"/>
                        </a:solidFill>
                        <a:effectLst/>
                        <a:latin typeface="Calibri" panose="020F0502020204030204" pitchFamily="34" charset="0"/>
                      </a:endParaRPr>
                    </a:p>
                  </a:txBody>
                  <a:tcPr marL="4651" marR="4651" marT="4651" marB="0" anchor="b"/>
                </a:tc>
                <a:tc>
                  <a:txBody>
                    <a:bodyPr/>
                    <a:lstStyle/>
                    <a:p>
                      <a:pPr algn="ctr" fontAlgn="b"/>
                      <a:r>
                        <a:rPr lang="en-US" sz="1000" u="none" strike="noStrike">
                          <a:effectLst/>
                        </a:rPr>
                        <a:t>-0.0271</a:t>
                      </a:r>
                      <a:endParaRPr lang="en-US" sz="1000" b="0" i="0" u="none" strike="noStrike">
                        <a:solidFill>
                          <a:srgbClr val="000000"/>
                        </a:solidFill>
                        <a:effectLst/>
                        <a:latin typeface="Calibri" panose="020F0502020204030204" pitchFamily="34" charset="0"/>
                      </a:endParaRPr>
                    </a:p>
                  </a:txBody>
                  <a:tcPr marL="4651" marR="4651" marT="4651" marB="0" anchor="b"/>
                </a:tc>
                <a:tc>
                  <a:txBody>
                    <a:bodyPr/>
                    <a:lstStyle/>
                    <a:p>
                      <a:pPr algn="ctr" fontAlgn="b"/>
                      <a:r>
                        <a:rPr lang="en-US" sz="1000" u="none" strike="noStrike" dirty="0">
                          <a:effectLst/>
                        </a:rPr>
                        <a:t>-0.0309</a:t>
                      </a:r>
                      <a:endParaRPr lang="en-US" sz="1000" b="0" i="0" u="none" strike="noStrike" dirty="0">
                        <a:solidFill>
                          <a:srgbClr val="000000"/>
                        </a:solidFill>
                        <a:effectLst/>
                        <a:latin typeface="Calibri" panose="020F0502020204030204" pitchFamily="34" charset="0"/>
                      </a:endParaRPr>
                    </a:p>
                  </a:txBody>
                  <a:tcPr marL="4651" marR="4651" marT="4651" marB="0" anchor="b"/>
                </a:tc>
                <a:tc>
                  <a:txBody>
                    <a:bodyPr/>
                    <a:lstStyle/>
                    <a:p>
                      <a:pPr algn="ctr" fontAlgn="b"/>
                      <a:r>
                        <a:rPr lang="en-US" sz="1000" u="none" strike="noStrike">
                          <a:effectLst/>
                        </a:rPr>
                        <a:t>66</a:t>
                      </a:r>
                      <a:endParaRPr lang="en-US" sz="1000" b="0" i="0" u="none" strike="noStrike">
                        <a:solidFill>
                          <a:srgbClr val="000000"/>
                        </a:solidFill>
                        <a:effectLst/>
                        <a:latin typeface="Calibri" panose="020F0502020204030204" pitchFamily="34" charset="0"/>
                      </a:endParaRPr>
                    </a:p>
                  </a:txBody>
                  <a:tcPr marL="4651" marR="4651" marT="4651" marB="0" anchor="b"/>
                </a:tc>
                <a:tc>
                  <a:txBody>
                    <a:bodyPr/>
                    <a:lstStyle/>
                    <a:p>
                      <a:pPr algn="ctr" fontAlgn="b"/>
                      <a:r>
                        <a:rPr lang="en-US" sz="1000" u="none" strike="noStrike">
                          <a:effectLst/>
                        </a:rPr>
                        <a:t>66</a:t>
                      </a:r>
                      <a:endParaRPr lang="en-US" sz="1000" b="0" i="0" u="none" strike="noStrike">
                        <a:solidFill>
                          <a:srgbClr val="000000"/>
                        </a:solidFill>
                        <a:effectLst/>
                        <a:latin typeface="Calibri" panose="020F0502020204030204" pitchFamily="34" charset="0"/>
                      </a:endParaRPr>
                    </a:p>
                  </a:txBody>
                  <a:tcPr marL="4651" marR="4651" marT="4651" marB="0" anchor="b"/>
                </a:tc>
                <a:tc>
                  <a:txBody>
                    <a:bodyPr/>
                    <a:lstStyle/>
                    <a:p>
                      <a:pPr algn="ctr" fontAlgn="b"/>
                      <a:r>
                        <a:rPr lang="en-US" sz="1000" u="none" strike="noStrike">
                          <a:effectLst/>
                        </a:rPr>
                        <a:t>4</a:t>
                      </a:r>
                      <a:endParaRPr lang="en-US" sz="1000" b="0" i="0" u="none" strike="noStrike">
                        <a:solidFill>
                          <a:srgbClr val="000000"/>
                        </a:solidFill>
                        <a:effectLst/>
                        <a:latin typeface="Calibri" panose="020F0502020204030204" pitchFamily="34" charset="0"/>
                      </a:endParaRPr>
                    </a:p>
                  </a:txBody>
                  <a:tcPr marL="4651" marR="4651" marT="4651" marB="0" anchor="b"/>
                </a:tc>
                <a:tc>
                  <a:txBody>
                    <a:bodyPr/>
                    <a:lstStyle/>
                    <a:p>
                      <a:pPr algn="ctr" fontAlgn="b"/>
                      <a:r>
                        <a:rPr lang="en-US" sz="1000" u="none" strike="noStrike">
                          <a:effectLst/>
                        </a:rPr>
                        <a:t>4</a:t>
                      </a:r>
                      <a:endParaRPr lang="en-US" sz="1000" b="0" i="0" u="none" strike="noStrike">
                        <a:solidFill>
                          <a:srgbClr val="000000"/>
                        </a:solidFill>
                        <a:effectLst/>
                        <a:latin typeface="Calibri" panose="020F0502020204030204" pitchFamily="34" charset="0"/>
                      </a:endParaRPr>
                    </a:p>
                  </a:txBody>
                  <a:tcPr marL="4651" marR="4651" marT="4651" marB="0" anchor="b"/>
                </a:tc>
                <a:tc>
                  <a:txBody>
                    <a:bodyPr/>
                    <a:lstStyle/>
                    <a:p>
                      <a:pPr algn="ctr" fontAlgn="b"/>
                      <a:r>
                        <a:rPr lang="en-US" sz="1000" u="none" strike="noStrike">
                          <a:effectLst/>
                        </a:rPr>
                        <a:t>0</a:t>
                      </a:r>
                      <a:endParaRPr lang="en-US" sz="1000" b="0" i="0" u="none" strike="noStrike">
                        <a:solidFill>
                          <a:srgbClr val="000000"/>
                        </a:solidFill>
                        <a:effectLst/>
                        <a:latin typeface="Calibri" panose="020F0502020204030204" pitchFamily="34" charset="0"/>
                      </a:endParaRPr>
                    </a:p>
                  </a:txBody>
                  <a:tcPr marL="4651" marR="4651" marT="4651" marB="0" anchor="b"/>
                </a:tc>
                <a:tc>
                  <a:txBody>
                    <a:bodyPr/>
                    <a:lstStyle/>
                    <a:p>
                      <a:pPr algn="ctr" fontAlgn="b"/>
                      <a:r>
                        <a:rPr lang="en-US" sz="1000" u="none" strike="noStrike">
                          <a:effectLst/>
                        </a:rPr>
                        <a:t>2</a:t>
                      </a:r>
                      <a:endParaRPr lang="en-US" sz="1000" b="0" i="0" u="none" strike="noStrike">
                        <a:solidFill>
                          <a:srgbClr val="000000"/>
                        </a:solidFill>
                        <a:effectLst/>
                        <a:latin typeface="Calibri" panose="020F0502020204030204" pitchFamily="34" charset="0"/>
                      </a:endParaRPr>
                    </a:p>
                  </a:txBody>
                  <a:tcPr marL="4651" marR="4651" marT="4651" marB="0" anchor="b"/>
                </a:tc>
                <a:tc>
                  <a:txBody>
                    <a:bodyPr/>
                    <a:lstStyle/>
                    <a:p>
                      <a:pPr algn="ctr" fontAlgn="b"/>
                      <a:r>
                        <a:rPr lang="en-US" sz="1000" u="none" strike="noStrike">
                          <a:effectLst/>
                        </a:rPr>
                        <a:t>66</a:t>
                      </a:r>
                      <a:endParaRPr lang="en-US" sz="1000" b="0" i="0" u="none" strike="noStrike">
                        <a:solidFill>
                          <a:srgbClr val="000000"/>
                        </a:solidFill>
                        <a:effectLst/>
                        <a:latin typeface="Calibri" panose="020F0502020204030204" pitchFamily="34" charset="0"/>
                      </a:endParaRPr>
                    </a:p>
                  </a:txBody>
                  <a:tcPr marL="4651" marR="4651" marT="4651" marB="0" anchor="b"/>
                </a:tc>
                <a:tc>
                  <a:txBody>
                    <a:bodyPr/>
                    <a:lstStyle/>
                    <a:p>
                      <a:pPr algn="ctr" fontAlgn="b"/>
                      <a:r>
                        <a:rPr lang="en-US" sz="1000" u="none" strike="noStrike">
                          <a:effectLst/>
                        </a:rPr>
                        <a:t>1</a:t>
                      </a:r>
                      <a:endParaRPr lang="en-US" sz="1000" b="0" i="0" u="none" strike="noStrike">
                        <a:solidFill>
                          <a:srgbClr val="000000"/>
                        </a:solidFill>
                        <a:effectLst/>
                        <a:latin typeface="Calibri" panose="020F0502020204030204" pitchFamily="34" charset="0"/>
                      </a:endParaRPr>
                    </a:p>
                  </a:txBody>
                  <a:tcPr marL="4651" marR="4651" marT="4651" marB="0" anchor="b"/>
                </a:tc>
                <a:tc>
                  <a:txBody>
                    <a:bodyPr/>
                    <a:lstStyle/>
                    <a:p>
                      <a:pPr algn="ctr" fontAlgn="b"/>
                      <a:r>
                        <a:rPr lang="en-US" sz="1000" u="none" strike="noStrike">
                          <a:effectLst/>
                        </a:rPr>
                        <a:t>1</a:t>
                      </a:r>
                      <a:endParaRPr lang="en-US" sz="1000" b="0" i="0" u="none" strike="noStrike">
                        <a:solidFill>
                          <a:srgbClr val="000000"/>
                        </a:solidFill>
                        <a:effectLst/>
                        <a:latin typeface="Calibri" panose="020F0502020204030204" pitchFamily="34" charset="0"/>
                      </a:endParaRPr>
                    </a:p>
                  </a:txBody>
                  <a:tcPr marL="4651" marR="4651" marT="4651" marB="0" anchor="b"/>
                </a:tc>
                <a:extLst>
                  <a:ext uri="{0D108BD9-81ED-4DB2-BD59-A6C34878D82A}">
                    <a16:rowId xmlns:a16="http://schemas.microsoft.com/office/drawing/2014/main" val="2964757696"/>
                  </a:ext>
                </a:extLst>
              </a:tr>
              <a:tr h="349597">
                <a:tc>
                  <a:txBody>
                    <a:bodyPr/>
                    <a:lstStyle/>
                    <a:p>
                      <a:pPr algn="ctr" fontAlgn="b"/>
                      <a:r>
                        <a:rPr lang="en-US" sz="800" u="none" strike="noStrike">
                          <a:effectLst/>
                        </a:rPr>
                        <a:t>ADC1_NACC128317_08AD7714</a:t>
                      </a:r>
                      <a:endParaRPr lang="en-US" sz="800" b="0" i="0" u="none" strike="noStrike">
                        <a:solidFill>
                          <a:srgbClr val="000000"/>
                        </a:solidFill>
                        <a:effectLst/>
                        <a:latin typeface="Calibri" panose="020F0502020204030204" pitchFamily="34" charset="0"/>
                      </a:endParaRPr>
                    </a:p>
                  </a:txBody>
                  <a:tcPr marL="4651" marR="4651" marT="4651" marB="0" anchor="b"/>
                </a:tc>
                <a:tc>
                  <a:txBody>
                    <a:bodyPr/>
                    <a:lstStyle/>
                    <a:p>
                      <a:pPr algn="ctr" fontAlgn="b"/>
                      <a:r>
                        <a:rPr lang="en-US" sz="800" u="none" strike="noStrike">
                          <a:effectLst/>
                        </a:rPr>
                        <a:t>NACC128317_08AD7714</a:t>
                      </a:r>
                      <a:endParaRPr lang="en-US" sz="800" b="0" i="0" u="none" strike="noStrike">
                        <a:solidFill>
                          <a:srgbClr val="000000"/>
                        </a:solidFill>
                        <a:effectLst/>
                        <a:latin typeface="Calibri" panose="020F0502020204030204" pitchFamily="34" charset="0"/>
                      </a:endParaRPr>
                    </a:p>
                  </a:txBody>
                  <a:tcPr marL="4651" marR="4651" marT="4651" marB="0" anchor="b"/>
                </a:tc>
                <a:tc>
                  <a:txBody>
                    <a:bodyPr/>
                    <a:lstStyle/>
                    <a:p>
                      <a:pPr algn="ctr" fontAlgn="b"/>
                      <a:r>
                        <a:rPr lang="en-US" sz="1000" u="none" strike="noStrike">
                          <a:effectLst/>
                        </a:rPr>
                        <a:t>0</a:t>
                      </a:r>
                      <a:endParaRPr lang="en-US" sz="1000" b="0" i="0" u="none" strike="noStrike">
                        <a:solidFill>
                          <a:srgbClr val="000000"/>
                        </a:solidFill>
                        <a:effectLst/>
                        <a:latin typeface="Calibri" panose="020F0502020204030204" pitchFamily="34" charset="0"/>
                      </a:endParaRPr>
                    </a:p>
                  </a:txBody>
                  <a:tcPr marL="4651" marR="4651" marT="4651" marB="0" anchor="b"/>
                </a:tc>
                <a:tc>
                  <a:txBody>
                    <a:bodyPr/>
                    <a:lstStyle/>
                    <a:p>
                      <a:pPr algn="ctr" fontAlgn="b"/>
                      <a:r>
                        <a:rPr lang="en-US" sz="1000" u="none" strike="noStrike">
                          <a:effectLst/>
                        </a:rPr>
                        <a:t>0</a:t>
                      </a:r>
                      <a:endParaRPr lang="en-US" sz="1000" b="0" i="0" u="none" strike="noStrike">
                        <a:solidFill>
                          <a:srgbClr val="000000"/>
                        </a:solidFill>
                        <a:effectLst/>
                        <a:latin typeface="Calibri" panose="020F0502020204030204" pitchFamily="34" charset="0"/>
                      </a:endParaRPr>
                    </a:p>
                  </a:txBody>
                  <a:tcPr marL="4651" marR="4651" marT="4651" marB="0" anchor="b"/>
                </a:tc>
                <a:tc>
                  <a:txBody>
                    <a:bodyPr/>
                    <a:lstStyle/>
                    <a:p>
                      <a:pPr algn="ctr" fontAlgn="b"/>
                      <a:r>
                        <a:rPr lang="en-US" sz="1000" u="none" strike="noStrike">
                          <a:effectLst/>
                        </a:rPr>
                        <a:t>0.0036</a:t>
                      </a:r>
                      <a:endParaRPr lang="en-US" sz="1000" b="0" i="0" u="none" strike="noStrike">
                        <a:solidFill>
                          <a:srgbClr val="000000"/>
                        </a:solidFill>
                        <a:effectLst/>
                        <a:latin typeface="Calibri" panose="020F0502020204030204" pitchFamily="34" charset="0"/>
                      </a:endParaRPr>
                    </a:p>
                  </a:txBody>
                  <a:tcPr marL="4651" marR="4651" marT="4651" marB="0" anchor="b"/>
                </a:tc>
                <a:tc>
                  <a:txBody>
                    <a:bodyPr/>
                    <a:lstStyle/>
                    <a:p>
                      <a:pPr algn="ctr" fontAlgn="b"/>
                      <a:r>
                        <a:rPr lang="en-US" sz="1000" u="none" strike="noStrike">
                          <a:effectLst/>
                        </a:rPr>
                        <a:t>0.0149</a:t>
                      </a:r>
                      <a:endParaRPr lang="en-US" sz="1000" b="0" i="0" u="none" strike="noStrike">
                        <a:solidFill>
                          <a:srgbClr val="000000"/>
                        </a:solidFill>
                        <a:effectLst/>
                        <a:latin typeface="Calibri" panose="020F0502020204030204" pitchFamily="34" charset="0"/>
                      </a:endParaRPr>
                    </a:p>
                  </a:txBody>
                  <a:tcPr marL="4651" marR="4651" marT="4651" marB="0" anchor="b"/>
                </a:tc>
                <a:tc>
                  <a:txBody>
                    <a:bodyPr/>
                    <a:lstStyle/>
                    <a:p>
                      <a:pPr algn="ctr" fontAlgn="b"/>
                      <a:r>
                        <a:rPr lang="en-US" sz="1000" u="none" strike="noStrike">
                          <a:effectLst/>
                        </a:rPr>
                        <a:t>0.0278</a:t>
                      </a:r>
                      <a:endParaRPr lang="en-US" sz="1000" b="0" i="0" u="none" strike="noStrike">
                        <a:solidFill>
                          <a:srgbClr val="000000"/>
                        </a:solidFill>
                        <a:effectLst/>
                        <a:latin typeface="Calibri" panose="020F0502020204030204" pitchFamily="34" charset="0"/>
                      </a:endParaRPr>
                    </a:p>
                  </a:txBody>
                  <a:tcPr marL="4651" marR="4651" marT="4651" marB="0" anchor="b"/>
                </a:tc>
                <a:tc>
                  <a:txBody>
                    <a:bodyPr/>
                    <a:lstStyle/>
                    <a:p>
                      <a:pPr algn="ctr" fontAlgn="b"/>
                      <a:r>
                        <a:rPr lang="en-US" sz="1000" u="none" strike="noStrike">
                          <a:effectLst/>
                        </a:rPr>
                        <a:t>67</a:t>
                      </a:r>
                      <a:endParaRPr lang="en-US" sz="1000" b="0" i="0" u="none" strike="noStrike">
                        <a:solidFill>
                          <a:srgbClr val="000000"/>
                        </a:solidFill>
                        <a:effectLst/>
                        <a:latin typeface="Calibri" panose="020F0502020204030204" pitchFamily="34" charset="0"/>
                      </a:endParaRPr>
                    </a:p>
                  </a:txBody>
                  <a:tcPr marL="4651" marR="4651" marT="4651" marB="0" anchor="b"/>
                </a:tc>
                <a:tc>
                  <a:txBody>
                    <a:bodyPr/>
                    <a:lstStyle/>
                    <a:p>
                      <a:pPr algn="ctr" fontAlgn="b"/>
                      <a:r>
                        <a:rPr lang="en-US" sz="1000" u="none" strike="noStrike" dirty="0">
                          <a:effectLst/>
                        </a:rPr>
                        <a:t>67</a:t>
                      </a:r>
                      <a:endParaRPr lang="en-US" sz="1000" b="0" i="0" u="none" strike="noStrike" dirty="0">
                        <a:solidFill>
                          <a:srgbClr val="000000"/>
                        </a:solidFill>
                        <a:effectLst/>
                        <a:latin typeface="Calibri" panose="020F0502020204030204" pitchFamily="34" charset="0"/>
                      </a:endParaRPr>
                    </a:p>
                  </a:txBody>
                  <a:tcPr marL="4651" marR="4651" marT="4651" marB="0" anchor="b"/>
                </a:tc>
                <a:tc>
                  <a:txBody>
                    <a:bodyPr/>
                    <a:lstStyle/>
                    <a:p>
                      <a:pPr algn="ctr" fontAlgn="b"/>
                      <a:r>
                        <a:rPr lang="en-US" sz="1000" u="none" strike="noStrike">
                          <a:effectLst/>
                        </a:rPr>
                        <a:t>3</a:t>
                      </a:r>
                      <a:endParaRPr lang="en-US" sz="1000" b="0" i="0" u="none" strike="noStrike">
                        <a:solidFill>
                          <a:srgbClr val="000000"/>
                        </a:solidFill>
                        <a:effectLst/>
                        <a:latin typeface="Calibri" panose="020F0502020204030204" pitchFamily="34" charset="0"/>
                      </a:endParaRPr>
                    </a:p>
                  </a:txBody>
                  <a:tcPr marL="4651" marR="4651" marT="4651" marB="0" anchor="b"/>
                </a:tc>
                <a:tc>
                  <a:txBody>
                    <a:bodyPr/>
                    <a:lstStyle/>
                    <a:p>
                      <a:pPr algn="ctr" fontAlgn="b"/>
                      <a:r>
                        <a:rPr lang="en-US" sz="1000" u="none" strike="noStrike">
                          <a:effectLst/>
                        </a:rPr>
                        <a:t>4</a:t>
                      </a:r>
                      <a:endParaRPr lang="en-US" sz="1000" b="0" i="0" u="none" strike="noStrike">
                        <a:solidFill>
                          <a:srgbClr val="000000"/>
                        </a:solidFill>
                        <a:effectLst/>
                        <a:latin typeface="Calibri" panose="020F0502020204030204" pitchFamily="34" charset="0"/>
                      </a:endParaRPr>
                    </a:p>
                  </a:txBody>
                  <a:tcPr marL="4651" marR="4651" marT="4651" marB="0" anchor="b"/>
                </a:tc>
                <a:tc>
                  <a:txBody>
                    <a:bodyPr/>
                    <a:lstStyle/>
                    <a:p>
                      <a:pPr algn="ctr" fontAlgn="b"/>
                      <a:r>
                        <a:rPr lang="en-US" sz="1000" u="none" strike="noStrike">
                          <a:effectLst/>
                        </a:rPr>
                        <a:t>0</a:t>
                      </a:r>
                      <a:endParaRPr lang="en-US" sz="1000" b="0" i="0" u="none" strike="noStrike">
                        <a:solidFill>
                          <a:srgbClr val="000000"/>
                        </a:solidFill>
                        <a:effectLst/>
                        <a:latin typeface="Calibri" panose="020F0502020204030204" pitchFamily="34" charset="0"/>
                      </a:endParaRPr>
                    </a:p>
                  </a:txBody>
                  <a:tcPr marL="4651" marR="4651" marT="4651" marB="0" anchor="b"/>
                </a:tc>
                <a:tc>
                  <a:txBody>
                    <a:bodyPr/>
                    <a:lstStyle/>
                    <a:p>
                      <a:pPr algn="ctr" fontAlgn="b"/>
                      <a:r>
                        <a:rPr lang="en-US" sz="1000" u="none" strike="noStrike">
                          <a:effectLst/>
                        </a:rPr>
                        <a:t>1</a:t>
                      </a:r>
                      <a:endParaRPr lang="en-US" sz="1000" b="0" i="0" u="none" strike="noStrike">
                        <a:solidFill>
                          <a:srgbClr val="000000"/>
                        </a:solidFill>
                        <a:effectLst/>
                        <a:latin typeface="Calibri" panose="020F0502020204030204" pitchFamily="34" charset="0"/>
                      </a:endParaRPr>
                    </a:p>
                  </a:txBody>
                  <a:tcPr marL="4651" marR="4651" marT="4651" marB="0" anchor="b"/>
                </a:tc>
                <a:tc>
                  <a:txBody>
                    <a:bodyPr/>
                    <a:lstStyle/>
                    <a:p>
                      <a:pPr algn="ctr" fontAlgn="b"/>
                      <a:r>
                        <a:rPr lang="en-US" sz="1000" u="none" strike="noStrike">
                          <a:effectLst/>
                        </a:rPr>
                        <a:t>67</a:t>
                      </a:r>
                      <a:endParaRPr lang="en-US" sz="1000" b="0" i="0" u="none" strike="noStrike">
                        <a:solidFill>
                          <a:srgbClr val="000000"/>
                        </a:solidFill>
                        <a:effectLst/>
                        <a:latin typeface="Calibri" panose="020F0502020204030204" pitchFamily="34" charset="0"/>
                      </a:endParaRPr>
                    </a:p>
                  </a:txBody>
                  <a:tcPr marL="4651" marR="4651" marT="4651" marB="0" anchor="b"/>
                </a:tc>
                <a:tc>
                  <a:txBody>
                    <a:bodyPr/>
                    <a:lstStyle/>
                    <a:p>
                      <a:pPr algn="ctr" fontAlgn="b"/>
                      <a:r>
                        <a:rPr lang="en-US" sz="1000" u="none" strike="noStrike">
                          <a:effectLst/>
                        </a:rPr>
                        <a:t>1</a:t>
                      </a:r>
                      <a:endParaRPr lang="en-US" sz="1000" b="0" i="0" u="none" strike="noStrike">
                        <a:solidFill>
                          <a:srgbClr val="000000"/>
                        </a:solidFill>
                        <a:effectLst/>
                        <a:latin typeface="Calibri" panose="020F0502020204030204" pitchFamily="34" charset="0"/>
                      </a:endParaRPr>
                    </a:p>
                  </a:txBody>
                  <a:tcPr marL="4651" marR="4651" marT="4651" marB="0" anchor="b"/>
                </a:tc>
                <a:tc>
                  <a:txBody>
                    <a:bodyPr/>
                    <a:lstStyle/>
                    <a:p>
                      <a:pPr algn="ctr" fontAlgn="b"/>
                      <a:r>
                        <a:rPr lang="en-US" sz="1000" u="none" strike="noStrike">
                          <a:effectLst/>
                        </a:rPr>
                        <a:t>1</a:t>
                      </a:r>
                      <a:endParaRPr lang="en-US" sz="1000" b="0" i="0" u="none" strike="noStrike">
                        <a:solidFill>
                          <a:srgbClr val="000000"/>
                        </a:solidFill>
                        <a:effectLst/>
                        <a:latin typeface="Calibri" panose="020F0502020204030204" pitchFamily="34" charset="0"/>
                      </a:endParaRPr>
                    </a:p>
                  </a:txBody>
                  <a:tcPr marL="4651" marR="4651" marT="4651" marB="0" anchor="b"/>
                </a:tc>
                <a:extLst>
                  <a:ext uri="{0D108BD9-81ED-4DB2-BD59-A6C34878D82A}">
                    <a16:rowId xmlns:a16="http://schemas.microsoft.com/office/drawing/2014/main" val="4282706324"/>
                  </a:ext>
                </a:extLst>
              </a:tr>
              <a:tr h="349597">
                <a:tc>
                  <a:txBody>
                    <a:bodyPr/>
                    <a:lstStyle/>
                    <a:p>
                      <a:pPr algn="ctr" fontAlgn="b"/>
                      <a:r>
                        <a:rPr lang="en-US" sz="800" u="none" strike="noStrike">
                          <a:effectLst/>
                        </a:rPr>
                        <a:t>ADC1_NACC132768_08AD7730</a:t>
                      </a:r>
                      <a:endParaRPr lang="en-US" sz="800" b="0" i="0" u="none" strike="noStrike">
                        <a:solidFill>
                          <a:srgbClr val="000000"/>
                        </a:solidFill>
                        <a:effectLst/>
                        <a:latin typeface="Calibri" panose="020F0502020204030204" pitchFamily="34" charset="0"/>
                      </a:endParaRPr>
                    </a:p>
                  </a:txBody>
                  <a:tcPr marL="4651" marR="4651" marT="4651" marB="0" anchor="b"/>
                </a:tc>
                <a:tc>
                  <a:txBody>
                    <a:bodyPr/>
                    <a:lstStyle/>
                    <a:p>
                      <a:pPr algn="ctr" fontAlgn="b"/>
                      <a:r>
                        <a:rPr lang="en-US" sz="800" u="none" strike="noStrike">
                          <a:effectLst/>
                        </a:rPr>
                        <a:t>NACC132768_08AD7730</a:t>
                      </a:r>
                      <a:endParaRPr lang="en-US" sz="800" b="0" i="0" u="none" strike="noStrike">
                        <a:solidFill>
                          <a:srgbClr val="000000"/>
                        </a:solidFill>
                        <a:effectLst/>
                        <a:latin typeface="Calibri" panose="020F0502020204030204" pitchFamily="34" charset="0"/>
                      </a:endParaRPr>
                    </a:p>
                  </a:txBody>
                  <a:tcPr marL="4651" marR="4651" marT="4651" marB="0" anchor="b"/>
                </a:tc>
                <a:tc>
                  <a:txBody>
                    <a:bodyPr/>
                    <a:lstStyle/>
                    <a:p>
                      <a:pPr algn="ctr" fontAlgn="b"/>
                      <a:r>
                        <a:rPr lang="en-US" sz="1000" u="none" strike="noStrike">
                          <a:effectLst/>
                        </a:rPr>
                        <a:t>0</a:t>
                      </a:r>
                      <a:endParaRPr lang="en-US" sz="1000" b="0" i="0" u="none" strike="noStrike">
                        <a:solidFill>
                          <a:srgbClr val="000000"/>
                        </a:solidFill>
                        <a:effectLst/>
                        <a:latin typeface="Calibri" panose="020F0502020204030204" pitchFamily="34" charset="0"/>
                      </a:endParaRPr>
                    </a:p>
                  </a:txBody>
                  <a:tcPr marL="4651" marR="4651" marT="4651" marB="0" anchor="b"/>
                </a:tc>
                <a:tc>
                  <a:txBody>
                    <a:bodyPr/>
                    <a:lstStyle/>
                    <a:p>
                      <a:pPr algn="ctr" fontAlgn="b"/>
                      <a:r>
                        <a:rPr lang="en-US" sz="1000" u="none" strike="noStrike">
                          <a:effectLst/>
                        </a:rPr>
                        <a:t>0</a:t>
                      </a:r>
                      <a:endParaRPr lang="en-US" sz="1000" b="0" i="0" u="none" strike="noStrike">
                        <a:solidFill>
                          <a:srgbClr val="000000"/>
                        </a:solidFill>
                        <a:effectLst/>
                        <a:latin typeface="Calibri" panose="020F0502020204030204" pitchFamily="34" charset="0"/>
                      </a:endParaRPr>
                    </a:p>
                  </a:txBody>
                  <a:tcPr marL="4651" marR="4651" marT="4651" marB="0" anchor="b"/>
                </a:tc>
                <a:tc>
                  <a:txBody>
                    <a:bodyPr/>
                    <a:lstStyle/>
                    <a:p>
                      <a:pPr algn="ctr" fontAlgn="b"/>
                      <a:r>
                        <a:rPr lang="en-US" sz="1000" u="none" strike="noStrike">
                          <a:effectLst/>
                        </a:rPr>
                        <a:t>0.0032</a:t>
                      </a:r>
                      <a:endParaRPr lang="en-US" sz="1000" b="0" i="0" u="none" strike="noStrike">
                        <a:solidFill>
                          <a:srgbClr val="000000"/>
                        </a:solidFill>
                        <a:effectLst/>
                        <a:latin typeface="Calibri" panose="020F0502020204030204" pitchFamily="34" charset="0"/>
                      </a:endParaRPr>
                    </a:p>
                  </a:txBody>
                  <a:tcPr marL="4651" marR="4651" marT="4651" marB="0" anchor="b"/>
                </a:tc>
                <a:tc>
                  <a:txBody>
                    <a:bodyPr/>
                    <a:lstStyle/>
                    <a:p>
                      <a:pPr algn="ctr" fontAlgn="b"/>
                      <a:r>
                        <a:rPr lang="en-US" sz="1000" u="none" strike="noStrike">
                          <a:effectLst/>
                        </a:rPr>
                        <a:t>-0.0158</a:t>
                      </a:r>
                      <a:endParaRPr lang="en-US" sz="1000" b="0" i="0" u="none" strike="noStrike">
                        <a:solidFill>
                          <a:srgbClr val="000000"/>
                        </a:solidFill>
                        <a:effectLst/>
                        <a:latin typeface="Calibri" panose="020F0502020204030204" pitchFamily="34" charset="0"/>
                      </a:endParaRPr>
                    </a:p>
                  </a:txBody>
                  <a:tcPr marL="4651" marR="4651" marT="4651" marB="0" anchor="b"/>
                </a:tc>
                <a:tc>
                  <a:txBody>
                    <a:bodyPr/>
                    <a:lstStyle/>
                    <a:p>
                      <a:pPr algn="ctr" fontAlgn="b"/>
                      <a:r>
                        <a:rPr lang="en-US" sz="1000" u="none" strike="noStrike">
                          <a:effectLst/>
                        </a:rPr>
                        <a:t>-0.0075</a:t>
                      </a:r>
                      <a:endParaRPr lang="en-US" sz="1000" b="0" i="0" u="none" strike="noStrike">
                        <a:solidFill>
                          <a:srgbClr val="000000"/>
                        </a:solidFill>
                        <a:effectLst/>
                        <a:latin typeface="Calibri" panose="020F0502020204030204" pitchFamily="34" charset="0"/>
                      </a:endParaRPr>
                    </a:p>
                  </a:txBody>
                  <a:tcPr marL="4651" marR="4651" marT="4651" marB="0" anchor="b"/>
                </a:tc>
                <a:tc>
                  <a:txBody>
                    <a:bodyPr/>
                    <a:lstStyle/>
                    <a:p>
                      <a:pPr algn="ctr" fontAlgn="b"/>
                      <a:r>
                        <a:rPr lang="en-US" sz="1000" u="none" strike="noStrike">
                          <a:effectLst/>
                        </a:rPr>
                        <a:t>61</a:t>
                      </a:r>
                      <a:endParaRPr lang="en-US" sz="1000" b="0" i="0" u="none" strike="noStrike">
                        <a:solidFill>
                          <a:srgbClr val="000000"/>
                        </a:solidFill>
                        <a:effectLst/>
                        <a:latin typeface="Calibri" panose="020F0502020204030204" pitchFamily="34" charset="0"/>
                      </a:endParaRPr>
                    </a:p>
                  </a:txBody>
                  <a:tcPr marL="4651" marR="4651" marT="4651" marB="0" anchor="b"/>
                </a:tc>
                <a:tc>
                  <a:txBody>
                    <a:bodyPr/>
                    <a:lstStyle/>
                    <a:p>
                      <a:pPr algn="ctr" fontAlgn="b"/>
                      <a:r>
                        <a:rPr lang="en-US" sz="1000" u="none" strike="noStrike">
                          <a:effectLst/>
                        </a:rPr>
                        <a:t>61</a:t>
                      </a:r>
                      <a:endParaRPr lang="en-US" sz="1000" b="0" i="0" u="none" strike="noStrike">
                        <a:solidFill>
                          <a:srgbClr val="000000"/>
                        </a:solidFill>
                        <a:effectLst/>
                        <a:latin typeface="Calibri" panose="020F0502020204030204" pitchFamily="34" charset="0"/>
                      </a:endParaRPr>
                    </a:p>
                  </a:txBody>
                  <a:tcPr marL="4651" marR="4651" marT="4651" marB="0" anchor="b"/>
                </a:tc>
                <a:tc>
                  <a:txBody>
                    <a:bodyPr/>
                    <a:lstStyle/>
                    <a:p>
                      <a:pPr algn="ctr" fontAlgn="b"/>
                      <a:r>
                        <a:rPr lang="en-US" sz="1000" u="none" strike="noStrike">
                          <a:effectLst/>
                        </a:rPr>
                        <a:t>3</a:t>
                      </a:r>
                      <a:endParaRPr lang="en-US" sz="1000" b="0" i="0" u="none" strike="noStrike">
                        <a:solidFill>
                          <a:srgbClr val="000000"/>
                        </a:solidFill>
                        <a:effectLst/>
                        <a:latin typeface="Calibri" panose="020F0502020204030204" pitchFamily="34" charset="0"/>
                      </a:endParaRPr>
                    </a:p>
                  </a:txBody>
                  <a:tcPr marL="4651" marR="4651" marT="4651" marB="0" anchor="b"/>
                </a:tc>
                <a:tc>
                  <a:txBody>
                    <a:bodyPr/>
                    <a:lstStyle/>
                    <a:p>
                      <a:pPr algn="ctr" fontAlgn="b"/>
                      <a:r>
                        <a:rPr lang="en-US" sz="1000" u="none" strike="noStrike" dirty="0">
                          <a:effectLst/>
                        </a:rPr>
                        <a:t>4</a:t>
                      </a:r>
                      <a:endParaRPr lang="en-US" sz="1000" b="0" i="0" u="none" strike="noStrike" dirty="0">
                        <a:solidFill>
                          <a:srgbClr val="000000"/>
                        </a:solidFill>
                        <a:effectLst/>
                        <a:latin typeface="Calibri" panose="020F0502020204030204" pitchFamily="34" charset="0"/>
                      </a:endParaRPr>
                    </a:p>
                  </a:txBody>
                  <a:tcPr marL="4651" marR="4651" marT="4651" marB="0" anchor="b"/>
                </a:tc>
                <a:tc>
                  <a:txBody>
                    <a:bodyPr/>
                    <a:lstStyle/>
                    <a:p>
                      <a:pPr algn="ctr" fontAlgn="b"/>
                      <a:r>
                        <a:rPr lang="en-US" sz="1000" u="none" strike="noStrike">
                          <a:effectLst/>
                        </a:rPr>
                        <a:t>0</a:t>
                      </a:r>
                      <a:endParaRPr lang="en-US" sz="1000" b="0" i="0" u="none" strike="noStrike">
                        <a:solidFill>
                          <a:srgbClr val="000000"/>
                        </a:solidFill>
                        <a:effectLst/>
                        <a:latin typeface="Calibri" panose="020F0502020204030204" pitchFamily="34" charset="0"/>
                      </a:endParaRPr>
                    </a:p>
                  </a:txBody>
                  <a:tcPr marL="4651" marR="4651" marT="4651" marB="0" anchor="b"/>
                </a:tc>
                <a:tc>
                  <a:txBody>
                    <a:bodyPr/>
                    <a:lstStyle/>
                    <a:p>
                      <a:pPr algn="ctr" fontAlgn="b"/>
                      <a:r>
                        <a:rPr lang="en-US" sz="1000" u="none" strike="noStrike">
                          <a:effectLst/>
                        </a:rPr>
                        <a:t>1</a:t>
                      </a:r>
                      <a:endParaRPr lang="en-US" sz="1000" b="0" i="0" u="none" strike="noStrike">
                        <a:solidFill>
                          <a:srgbClr val="000000"/>
                        </a:solidFill>
                        <a:effectLst/>
                        <a:latin typeface="Calibri" panose="020F0502020204030204" pitchFamily="34" charset="0"/>
                      </a:endParaRPr>
                    </a:p>
                  </a:txBody>
                  <a:tcPr marL="4651" marR="4651" marT="4651" marB="0" anchor="b"/>
                </a:tc>
                <a:tc>
                  <a:txBody>
                    <a:bodyPr/>
                    <a:lstStyle/>
                    <a:p>
                      <a:pPr algn="ctr" fontAlgn="b"/>
                      <a:r>
                        <a:rPr lang="en-US" sz="1000" u="none" strike="noStrike">
                          <a:effectLst/>
                        </a:rPr>
                        <a:t>61</a:t>
                      </a:r>
                      <a:endParaRPr lang="en-US" sz="1000" b="0" i="0" u="none" strike="noStrike">
                        <a:solidFill>
                          <a:srgbClr val="000000"/>
                        </a:solidFill>
                        <a:effectLst/>
                        <a:latin typeface="Calibri" panose="020F0502020204030204" pitchFamily="34" charset="0"/>
                      </a:endParaRPr>
                    </a:p>
                  </a:txBody>
                  <a:tcPr marL="4651" marR="4651" marT="4651" marB="0" anchor="b"/>
                </a:tc>
                <a:tc>
                  <a:txBody>
                    <a:bodyPr/>
                    <a:lstStyle/>
                    <a:p>
                      <a:pPr algn="ctr" fontAlgn="b"/>
                      <a:r>
                        <a:rPr lang="en-US" sz="1000" u="none" strike="noStrike">
                          <a:effectLst/>
                        </a:rPr>
                        <a:t>1</a:t>
                      </a:r>
                      <a:endParaRPr lang="en-US" sz="1000" b="0" i="0" u="none" strike="noStrike">
                        <a:solidFill>
                          <a:srgbClr val="000000"/>
                        </a:solidFill>
                        <a:effectLst/>
                        <a:latin typeface="Calibri" panose="020F0502020204030204" pitchFamily="34" charset="0"/>
                      </a:endParaRPr>
                    </a:p>
                  </a:txBody>
                  <a:tcPr marL="4651" marR="4651" marT="4651" marB="0" anchor="b"/>
                </a:tc>
                <a:tc>
                  <a:txBody>
                    <a:bodyPr/>
                    <a:lstStyle/>
                    <a:p>
                      <a:pPr algn="ctr" fontAlgn="b"/>
                      <a:r>
                        <a:rPr lang="en-US" sz="1000" u="none" strike="noStrike">
                          <a:effectLst/>
                        </a:rPr>
                        <a:t>1</a:t>
                      </a:r>
                      <a:endParaRPr lang="en-US" sz="1000" b="0" i="0" u="none" strike="noStrike">
                        <a:solidFill>
                          <a:srgbClr val="000000"/>
                        </a:solidFill>
                        <a:effectLst/>
                        <a:latin typeface="Calibri" panose="020F0502020204030204" pitchFamily="34" charset="0"/>
                      </a:endParaRPr>
                    </a:p>
                  </a:txBody>
                  <a:tcPr marL="4651" marR="4651" marT="4651" marB="0" anchor="b"/>
                </a:tc>
                <a:extLst>
                  <a:ext uri="{0D108BD9-81ED-4DB2-BD59-A6C34878D82A}">
                    <a16:rowId xmlns:a16="http://schemas.microsoft.com/office/drawing/2014/main" val="1361302519"/>
                  </a:ext>
                </a:extLst>
              </a:tr>
              <a:tr h="349597">
                <a:tc>
                  <a:txBody>
                    <a:bodyPr/>
                    <a:lstStyle/>
                    <a:p>
                      <a:pPr algn="ctr" fontAlgn="b"/>
                      <a:r>
                        <a:rPr lang="en-US" sz="800" u="none" strike="noStrike">
                          <a:effectLst/>
                        </a:rPr>
                        <a:t>ADC1_NACC654060_08AD7739</a:t>
                      </a:r>
                      <a:endParaRPr lang="en-US" sz="800" b="0" i="0" u="none" strike="noStrike">
                        <a:solidFill>
                          <a:srgbClr val="000000"/>
                        </a:solidFill>
                        <a:effectLst/>
                        <a:latin typeface="Calibri" panose="020F0502020204030204" pitchFamily="34" charset="0"/>
                      </a:endParaRPr>
                    </a:p>
                  </a:txBody>
                  <a:tcPr marL="4651" marR="4651" marT="4651" marB="0" anchor="b"/>
                </a:tc>
                <a:tc>
                  <a:txBody>
                    <a:bodyPr/>
                    <a:lstStyle/>
                    <a:p>
                      <a:pPr algn="ctr" fontAlgn="b"/>
                      <a:r>
                        <a:rPr lang="en-US" sz="800" u="none" strike="noStrike">
                          <a:effectLst/>
                        </a:rPr>
                        <a:t>NACC654060_08AD7739</a:t>
                      </a:r>
                      <a:endParaRPr lang="en-US" sz="800" b="0" i="0" u="none" strike="noStrike">
                        <a:solidFill>
                          <a:srgbClr val="000000"/>
                        </a:solidFill>
                        <a:effectLst/>
                        <a:latin typeface="Calibri" panose="020F0502020204030204" pitchFamily="34" charset="0"/>
                      </a:endParaRPr>
                    </a:p>
                  </a:txBody>
                  <a:tcPr marL="4651" marR="4651" marT="4651" marB="0" anchor="b"/>
                </a:tc>
                <a:tc>
                  <a:txBody>
                    <a:bodyPr/>
                    <a:lstStyle/>
                    <a:p>
                      <a:pPr algn="ctr" fontAlgn="b"/>
                      <a:r>
                        <a:rPr lang="en-US" sz="1000" u="none" strike="noStrike">
                          <a:effectLst/>
                        </a:rPr>
                        <a:t>0</a:t>
                      </a:r>
                      <a:endParaRPr lang="en-US" sz="1000" b="0" i="0" u="none" strike="noStrike">
                        <a:solidFill>
                          <a:srgbClr val="000000"/>
                        </a:solidFill>
                        <a:effectLst/>
                        <a:latin typeface="Calibri" panose="020F0502020204030204" pitchFamily="34" charset="0"/>
                      </a:endParaRPr>
                    </a:p>
                  </a:txBody>
                  <a:tcPr marL="4651" marR="4651" marT="4651" marB="0" anchor="b"/>
                </a:tc>
                <a:tc>
                  <a:txBody>
                    <a:bodyPr/>
                    <a:lstStyle/>
                    <a:p>
                      <a:pPr algn="ctr" fontAlgn="b"/>
                      <a:r>
                        <a:rPr lang="en-US" sz="1000" u="none" strike="noStrike">
                          <a:effectLst/>
                        </a:rPr>
                        <a:t>0</a:t>
                      </a:r>
                      <a:endParaRPr lang="en-US" sz="1000" b="0" i="0" u="none" strike="noStrike">
                        <a:solidFill>
                          <a:srgbClr val="000000"/>
                        </a:solidFill>
                        <a:effectLst/>
                        <a:latin typeface="Calibri" panose="020F0502020204030204" pitchFamily="34" charset="0"/>
                      </a:endParaRPr>
                    </a:p>
                  </a:txBody>
                  <a:tcPr marL="4651" marR="4651" marT="4651" marB="0" anchor="b"/>
                </a:tc>
                <a:tc>
                  <a:txBody>
                    <a:bodyPr/>
                    <a:lstStyle/>
                    <a:p>
                      <a:pPr algn="ctr" fontAlgn="b"/>
                      <a:r>
                        <a:rPr lang="en-US" sz="1000" u="none" strike="noStrike">
                          <a:effectLst/>
                        </a:rPr>
                        <a:t>0.008</a:t>
                      </a:r>
                      <a:endParaRPr lang="en-US" sz="1000" b="0" i="0" u="none" strike="noStrike">
                        <a:solidFill>
                          <a:srgbClr val="000000"/>
                        </a:solidFill>
                        <a:effectLst/>
                        <a:latin typeface="Calibri" panose="020F0502020204030204" pitchFamily="34" charset="0"/>
                      </a:endParaRPr>
                    </a:p>
                  </a:txBody>
                  <a:tcPr marL="4651" marR="4651" marT="4651" marB="0" anchor="b"/>
                </a:tc>
                <a:tc>
                  <a:txBody>
                    <a:bodyPr/>
                    <a:lstStyle/>
                    <a:p>
                      <a:pPr algn="ctr" fontAlgn="b"/>
                      <a:r>
                        <a:rPr lang="en-US" sz="1000" u="none" strike="noStrike">
                          <a:effectLst/>
                        </a:rPr>
                        <a:t>-0.0341</a:t>
                      </a:r>
                      <a:endParaRPr lang="en-US" sz="1000" b="0" i="0" u="none" strike="noStrike">
                        <a:solidFill>
                          <a:srgbClr val="000000"/>
                        </a:solidFill>
                        <a:effectLst/>
                        <a:latin typeface="Calibri" panose="020F0502020204030204" pitchFamily="34" charset="0"/>
                      </a:endParaRPr>
                    </a:p>
                  </a:txBody>
                  <a:tcPr marL="4651" marR="4651" marT="4651" marB="0" anchor="b"/>
                </a:tc>
                <a:tc>
                  <a:txBody>
                    <a:bodyPr/>
                    <a:lstStyle/>
                    <a:p>
                      <a:pPr algn="ctr" fontAlgn="b"/>
                      <a:r>
                        <a:rPr lang="en-US" sz="1000" u="none" strike="noStrike">
                          <a:effectLst/>
                        </a:rPr>
                        <a:t>-0.0229</a:t>
                      </a:r>
                      <a:endParaRPr lang="en-US" sz="1000" b="0" i="0" u="none" strike="noStrike">
                        <a:solidFill>
                          <a:srgbClr val="000000"/>
                        </a:solidFill>
                        <a:effectLst/>
                        <a:latin typeface="Calibri" panose="020F0502020204030204" pitchFamily="34" charset="0"/>
                      </a:endParaRPr>
                    </a:p>
                  </a:txBody>
                  <a:tcPr marL="4651" marR="4651" marT="4651" marB="0" anchor="b"/>
                </a:tc>
                <a:tc>
                  <a:txBody>
                    <a:bodyPr/>
                    <a:lstStyle/>
                    <a:p>
                      <a:pPr algn="ctr" fontAlgn="b"/>
                      <a:r>
                        <a:rPr lang="en-US" sz="1000" u="none" strike="noStrike">
                          <a:effectLst/>
                        </a:rPr>
                        <a:t>74</a:t>
                      </a:r>
                      <a:endParaRPr lang="en-US" sz="1000" b="0" i="0" u="none" strike="noStrike">
                        <a:solidFill>
                          <a:srgbClr val="000000"/>
                        </a:solidFill>
                        <a:effectLst/>
                        <a:latin typeface="Calibri" panose="020F0502020204030204" pitchFamily="34" charset="0"/>
                      </a:endParaRPr>
                    </a:p>
                  </a:txBody>
                  <a:tcPr marL="4651" marR="4651" marT="4651" marB="0" anchor="b"/>
                </a:tc>
                <a:tc>
                  <a:txBody>
                    <a:bodyPr/>
                    <a:lstStyle/>
                    <a:p>
                      <a:pPr algn="ctr" fontAlgn="b"/>
                      <a:r>
                        <a:rPr lang="en-US" sz="1000" u="none" strike="noStrike">
                          <a:effectLst/>
                        </a:rPr>
                        <a:t>74</a:t>
                      </a:r>
                      <a:endParaRPr lang="en-US" sz="1000" b="0" i="0" u="none" strike="noStrike">
                        <a:solidFill>
                          <a:srgbClr val="000000"/>
                        </a:solidFill>
                        <a:effectLst/>
                        <a:latin typeface="Calibri" panose="020F0502020204030204" pitchFamily="34" charset="0"/>
                      </a:endParaRPr>
                    </a:p>
                  </a:txBody>
                  <a:tcPr marL="4651" marR="4651" marT="4651" marB="0" anchor="b"/>
                </a:tc>
                <a:tc>
                  <a:txBody>
                    <a:bodyPr/>
                    <a:lstStyle/>
                    <a:p>
                      <a:pPr algn="ctr" fontAlgn="b"/>
                      <a:r>
                        <a:rPr lang="en-US" sz="1000" u="none" strike="noStrike">
                          <a:effectLst/>
                        </a:rPr>
                        <a:t>3</a:t>
                      </a:r>
                      <a:endParaRPr lang="en-US" sz="1000" b="0" i="0" u="none" strike="noStrike">
                        <a:solidFill>
                          <a:srgbClr val="000000"/>
                        </a:solidFill>
                        <a:effectLst/>
                        <a:latin typeface="Calibri" panose="020F0502020204030204" pitchFamily="34" charset="0"/>
                      </a:endParaRPr>
                    </a:p>
                  </a:txBody>
                  <a:tcPr marL="4651" marR="4651" marT="4651" marB="0" anchor="b"/>
                </a:tc>
                <a:tc>
                  <a:txBody>
                    <a:bodyPr/>
                    <a:lstStyle/>
                    <a:p>
                      <a:pPr algn="ctr" fontAlgn="b"/>
                      <a:r>
                        <a:rPr lang="en-US" sz="1000" u="none" strike="noStrike">
                          <a:effectLst/>
                        </a:rPr>
                        <a:t>3</a:t>
                      </a:r>
                      <a:endParaRPr lang="en-US" sz="1000" b="0" i="0" u="none" strike="noStrike">
                        <a:solidFill>
                          <a:srgbClr val="000000"/>
                        </a:solidFill>
                        <a:effectLst/>
                        <a:latin typeface="Calibri" panose="020F0502020204030204" pitchFamily="34" charset="0"/>
                      </a:endParaRPr>
                    </a:p>
                  </a:txBody>
                  <a:tcPr marL="4651" marR="4651" marT="4651" marB="0" anchor="b"/>
                </a:tc>
                <a:tc>
                  <a:txBody>
                    <a:bodyPr/>
                    <a:lstStyle/>
                    <a:p>
                      <a:pPr algn="ctr" fontAlgn="b"/>
                      <a:r>
                        <a:rPr lang="en-US" sz="1000" u="none" strike="noStrike">
                          <a:effectLst/>
                        </a:rPr>
                        <a:t>0</a:t>
                      </a:r>
                      <a:endParaRPr lang="en-US" sz="1000" b="0" i="0" u="none" strike="noStrike">
                        <a:solidFill>
                          <a:srgbClr val="000000"/>
                        </a:solidFill>
                        <a:effectLst/>
                        <a:latin typeface="Calibri" panose="020F0502020204030204" pitchFamily="34" charset="0"/>
                      </a:endParaRPr>
                    </a:p>
                  </a:txBody>
                  <a:tcPr marL="4651" marR="4651" marT="4651" marB="0" anchor="b"/>
                </a:tc>
                <a:tc>
                  <a:txBody>
                    <a:bodyPr/>
                    <a:lstStyle/>
                    <a:p>
                      <a:pPr algn="ctr" fontAlgn="b"/>
                      <a:r>
                        <a:rPr lang="en-US" sz="1000" u="none" strike="noStrike">
                          <a:effectLst/>
                        </a:rPr>
                        <a:t>0</a:t>
                      </a:r>
                      <a:endParaRPr lang="en-US" sz="1000" b="0" i="0" u="none" strike="noStrike">
                        <a:solidFill>
                          <a:srgbClr val="000000"/>
                        </a:solidFill>
                        <a:effectLst/>
                        <a:latin typeface="Calibri" panose="020F0502020204030204" pitchFamily="34" charset="0"/>
                      </a:endParaRPr>
                    </a:p>
                  </a:txBody>
                  <a:tcPr marL="4651" marR="4651" marT="4651" marB="0" anchor="b"/>
                </a:tc>
                <a:tc>
                  <a:txBody>
                    <a:bodyPr/>
                    <a:lstStyle/>
                    <a:p>
                      <a:pPr algn="ctr" fontAlgn="b"/>
                      <a:r>
                        <a:rPr lang="en-US" sz="1000" u="none" strike="noStrike">
                          <a:effectLst/>
                        </a:rPr>
                        <a:t>74</a:t>
                      </a:r>
                      <a:endParaRPr lang="en-US" sz="1000" b="0" i="0" u="none" strike="noStrike">
                        <a:solidFill>
                          <a:srgbClr val="000000"/>
                        </a:solidFill>
                        <a:effectLst/>
                        <a:latin typeface="Calibri" panose="020F0502020204030204" pitchFamily="34" charset="0"/>
                      </a:endParaRPr>
                    </a:p>
                  </a:txBody>
                  <a:tcPr marL="4651" marR="4651" marT="4651" marB="0" anchor="b"/>
                </a:tc>
                <a:tc>
                  <a:txBody>
                    <a:bodyPr/>
                    <a:lstStyle/>
                    <a:p>
                      <a:pPr algn="ctr" fontAlgn="b"/>
                      <a:r>
                        <a:rPr lang="en-US" sz="1000" u="none" strike="noStrike" dirty="0">
                          <a:effectLst/>
                        </a:rPr>
                        <a:t>2</a:t>
                      </a:r>
                      <a:endParaRPr lang="en-US" sz="1000" b="0" i="0" u="none" strike="noStrike" dirty="0">
                        <a:solidFill>
                          <a:srgbClr val="000000"/>
                        </a:solidFill>
                        <a:effectLst/>
                        <a:latin typeface="Calibri" panose="020F0502020204030204" pitchFamily="34" charset="0"/>
                      </a:endParaRPr>
                    </a:p>
                  </a:txBody>
                  <a:tcPr marL="4651" marR="4651" marT="4651" marB="0" anchor="b"/>
                </a:tc>
                <a:tc>
                  <a:txBody>
                    <a:bodyPr/>
                    <a:lstStyle/>
                    <a:p>
                      <a:pPr algn="ctr" fontAlgn="b"/>
                      <a:r>
                        <a:rPr lang="en-US" sz="1000" u="none" strike="noStrike">
                          <a:effectLst/>
                        </a:rPr>
                        <a:t>1</a:t>
                      </a:r>
                      <a:endParaRPr lang="en-US" sz="1000" b="0" i="0" u="none" strike="noStrike">
                        <a:solidFill>
                          <a:srgbClr val="000000"/>
                        </a:solidFill>
                        <a:effectLst/>
                        <a:latin typeface="Calibri" panose="020F0502020204030204" pitchFamily="34" charset="0"/>
                      </a:endParaRPr>
                    </a:p>
                  </a:txBody>
                  <a:tcPr marL="4651" marR="4651" marT="4651" marB="0" anchor="b"/>
                </a:tc>
                <a:extLst>
                  <a:ext uri="{0D108BD9-81ED-4DB2-BD59-A6C34878D82A}">
                    <a16:rowId xmlns:a16="http://schemas.microsoft.com/office/drawing/2014/main" val="1085503277"/>
                  </a:ext>
                </a:extLst>
              </a:tr>
              <a:tr h="349597">
                <a:tc>
                  <a:txBody>
                    <a:bodyPr/>
                    <a:lstStyle/>
                    <a:p>
                      <a:pPr algn="ctr" fontAlgn="b"/>
                      <a:r>
                        <a:rPr lang="en-US" sz="800" u="none" strike="noStrike">
                          <a:effectLst/>
                        </a:rPr>
                        <a:t>ADC1_NACC390465_08AD7753</a:t>
                      </a:r>
                      <a:endParaRPr lang="en-US" sz="800" b="0" i="0" u="none" strike="noStrike">
                        <a:solidFill>
                          <a:srgbClr val="000000"/>
                        </a:solidFill>
                        <a:effectLst/>
                        <a:latin typeface="Calibri" panose="020F0502020204030204" pitchFamily="34" charset="0"/>
                      </a:endParaRPr>
                    </a:p>
                  </a:txBody>
                  <a:tcPr marL="4651" marR="4651" marT="4651" marB="0" anchor="b"/>
                </a:tc>
                <a:tc>
                  <a:txBody>
                    <a:bodyPr/>
                    <a:lstStyle/>
                    <a:p>
                      <a:pPr algn="ctr" fontAlgn="b"/>
                      <a:r>
                        <a:rPr lang="en-US" sz="800" u="none" strike="noStrike">
                          <a:effectLst/>
                        </a:rPr>
                        <a:t>NACC390465_08AD7753</a:t>
                      </a:r>
                      <a:endParaRPr lang="en-US" sz="800" b="0" i="0" u="none" strike="noStrike">
                        <a:solidFill>
                          <a:srgbClr val="000000"/>
                        </a:solidFill>
                        <a:effectLst/>
                        <a:latin typeface="Calibri" panose="020F0502020204030204" pitchFamily="34" charset="0"/>
                      </a:endParaRPr>
                    </a:p>
                  </a:txBody>
                  <a:tcPr marL="4651" marR="4651" marT="4651" marB="0" anchor="b"/>
                </a:tc>
                <a:tc>
                  <a:txBody>
                    <a:bodyPr/>
                    <a:lstStyle/>
                    <a:p>
                      <a:pPr algn="ctr" fontAlgn="b"/>
                      <a:r>
                        <a:rPr lang="en-US" sz="1000" u="none" strike="noStrike">
                          <a:effectLst/>
                        </a:rPr>
                        <a:t>0</a:t>
                      </a:r>
                      <a:endParaRPr lang="en-US" sz="1000" b="0" i="0" u="none" strike="noStrike">
                        <a:solidFill>
                          <a:srgbClr val="000000"/>
                        </a:solidFill>
                        <a:effectLst/>
                        <a:latin typeface="Calibri" panose="020F0502020204030204" pitchFamily="34" charset="0"/>
                      </a:endParaRPr>
                    </a:p>
                  </a:txBody>
                  <a:tcPr marL="4651" marR="4651" marT="4651" marB="0" anchor="b"/>
                </a:tc>
                <a:tc>
                  <a:txBody>
                    <a:bodyPr/>
                    <a:lstStyle/>
                    <a:p>
                      <a:pPr algn="ctr" fontAlgn="b"/>
                      <a:r>
                        <a:rPr lang="en-US" sz="1000" u="none" strike="noStrike">
                          <a:effectLst/>
                        </a:rPr>
                        <a:t>0</a:t>
                      </a:r>
                      <a:endParaRPr lang="en-US" sz="1000" b="0" i="0" u="none" strike="noStrike">
                        <a:solidFill>
                          <a:srgbClr val="000000"/>
                        </a:solidFill>
                        <a:effectLst/>
                        <a:latin typeface="Calibri" panose="020F0502020204030204" pitchFamily="34" charset="0"/>
                      </a:endParaRPr>
                    </a:p>
                  </a:txBody>
                  <a:tcPr marL="4651" marR="4651" marT="4651" marB="0" anchor="b"/>
                </a:tc>
                <a:tc>
                  <a:txBody>
                    <a:bodyPr/>
                    <a:lstStyle/>
                    <a:p>
                      <a:pPr algn="ctr" fontAlgn="b"/>
                      <a:r>
                        <a:rPr lang="en-US" sz="1000" u="none" strike="noStrike">
                          <a:effectLst/>
                        </a:rPr>
                        <a:t>0.0082</a:t>
                      </a:r>
                      <a:endParaRPr lang="en-US" sz="1000" b="0" i="0" u="none" strike="noStrike">
                        <a:solidFill>
                          <a:srgbClr val="000000"/>
                        </a:solidFill>
                        <a:effectLst/>
                        <a:latin typeface="Calibri" panose="020F0502020204030204" pitchFamily="34" charset="0"/>
                      </a:endParaRPr>
                    </a:p>
                  </a:txBody>
                  <a:tcPr marL="4651" marR="4651" marT="4651" marB="0" anchor="b"/>
                </a:tc>
                <a:tc>
                  <a:txBody>
                    <a:bodyPr/>
                    <a:lstStyle/>
                    <a:p>
                      <a:pPr algn="ctr" fontAlgn="b"/>
                      <a:r>
                        <a:rPr lang="en-US" sz="1000" u="none" strike="noStrike">
                          <a:effectLst/>
                        </a:rPr>
                        <a:t>0.0093</a:t>
                      </a:r>
                      <a:endParaRPr lang="en-US" sz="1000" b="0" i="0" u="none" strike="noStrike">
                        <a:solidFill>
                          <a:srgbClr val="000000"/>
                        </a:solidFill>
                        <a:effectLst/>
                        <a:latin typeface="Calibri" panose="020F0502020204030204" pitchFamily="34" charset="0"/>
                      </a:endParaRPr>
                    </a:p>
                  </a:txBody>
                  <a:tcPr marL="4651" marR="4651" marT="4651" marB="0" anchor="b"/>
                </a:tc>
                <a:tc>
                  <a:txBody>
                    <a:bodyPr/>
                    <a:lstStyle/>
                    <a:p>
                      <a:pPr algn="ctr" fontAlgn="b"/>
                      <a:r>
                        <a:rPr lang="en-US" sz="1000" u="none" strike="noStrike">
                          <a:effectLst/>
                        </a:rPr>
                        <a:t>0.0211</a:t>
                      </a:r>
                      <a:endParaRPr lang="en-US" sz="1000" b="0" i="0" u="none" strike="noStrike">
                        <a:solidFill>
                          <a:srgbClr val="000000"/>
                        </a:solidFill>
                        <a:effectLst/>
                        <a:latin typeface="Calibri" panose="020F0502020204030204" pitchFamily="34" charset="0"/>
                      </a:endParaRPr>
                    </a:p>
                  </a:txBody>
                  <a:tcPr marL="4651" marR="4651" marT="4651" marB="0" anchor="b"/>
                </a:tc>
                <a:tc>
                  <a:txBody>
                    <a:bodyPr/>
                    <a:lstStyle/>
                    <a:p>
                      <a:pPr algn="ctr" fontAlgn="b"/>
                      <a:r>
                        <a:rPr lang="en-US" sz="1000" u="none" strike="noStrike">
                          <a:effectLst/>
                        </a:rPr>
                        <a:t>94</a:t>
                      </a:r>
                      <a:endParaRPr lang="en-US" sz="1000" b="0" i="0" u="none" strike="noStrike">
                        <a:solidFill>
                          <a:srgbClr val="000000"/>
                        </a:solidFill>
                        <a:effectLst/>
                        <a:latin typeface="Calibri" panose="020F0502020204030204" pitchFamily="34" charset="0"/>
                      </a:endParaRPr>
                    </a:p>
                  </a:txBody>
                  <a:tcPr marL="4651" marR="4651" marT="4651" marB="0" anchor="b"/>
                </a:tc>
                <a:tc>
                  <a:txBody>
                    <a:bodyPr/>
                    <a:lstStyle/>
                    <a:p>
                      <a:pPr algn="ctr" fontAlgn="b"/>
                      <a:r>
                        <a:rPr lang="en-US" sz="1000" u="none" strike="noStrike">
                          <a:effectLst/>
                        </a:rPr>
                        <a:t>94</a:t>
                      </a:r>
                      <a:endParaRPr lang="en-US" sz="1000" b="0" i="0" u="none" strike="noStrike">
                        <a:solidFill>
                          <a:srgbClr val="000000"/>
                        </a:solidFill>
                        <a:effectLst/>
                        <a:latin typeface="Calibri" panose="020F0502020204030204" pitchFamily="34" charset="0"/>
                      </a:endParaRPr>
                    </a:p>
                  </a:txBody>
                  <a:tcPr marL="4651" marR="4651" marT="4651" marB="0" anchor="b"/>
                </a:tc>
                <a:tc>
                  <a:txBody>
                    <a:bodyPr/>
                    <a:lstStyle/>
                    <a:p>
                      <a:pPr algn="ctr" fontAlgn="b"/>
                      <a:r>
                        <a:rPr lang="en-US" sz="1000" u="none" strike="noStrike">
                          <a:effectLst/>
                        </a:rPr>
                        <a:t>3</a:t>
                      </a:r>
                      <a:endParaRPr lang="en-US" sz="1000" b="0" i="0" u="none" strike="noStrike">
                        <a:solidFill>
                          <a:srgbClr val="000000"/>
                        </a:solidFill>
                        <a:effectLst/>
                        <a:latin typeface="Calibri" panose="020F0502020204030204" pitchFamily="34" charset="0"/>
                      </a:endParaRPr>
                    </a:p>
                  </a:txBody>
                  <a:tcPr marL="4651" marR="4651" marT="4651" marB="0" anchor="b"/>
                </a:tc>
                <a:tc>
                  <a:txBody>
                    <a:bodyPr/>
                    <a:lstStyle/>
                    <a:p>
                      <a:pPr algn="ctr" fontAlgn="b"/>
                      <a:r>
                        <a:rPr lang="en-US" sz="1000" u="none" strike="noStrike">
                          <a:effectLst/>
                        </a:rPr>
                        <a:t>3</a:t>
                      </a:r>
                      <a:endParaRPr lang="en-US" sz="1000" b="0" i="0" u="none" strike="noStrike">
                        <a:solidFill>
                          <a:srgbClr val="000000"/>
                        </a:solidFill>
                        <a:effectLst/>
                        <a:latin typeface="Calibri" panose="020F0502020204030204" pitchFamily="34" charset="0"/>
                      </a:endParaRPr>
                    </a:p>
                  </a:txBody>
                  <a:tcPr marL="4651" marR="4651" marT="4651" marB="0" anchor="b"/>
                </a:tc>
                <a:tc>
                  <a:txBody>
                    <a:bodyPr/>
                    <a:lstStyle/>
                    <a:p>
                      <a:pPr algn="ctr" fontAlgn="b"/>
                      <a:r>
                        <a:rPr lang="en-US" sz="1000" u="none" strike="noStrike">
                          <a:effectLst/>
                        </a:rPr>
                        <a:t>0</a:t>
                      </a:r>
                      <a:endParaRPr lang="en-US" sz="1000" b="0" i="0" u="none" strike="noStrike">
                        <a:solidFill>
                          <a:srgbClr val="000000"/>
                        </a:solidFill>
                        <a:effectLst/>
                        <a:latin typeface="Calibri" panose="020F0502020204030204" pitchFamily="34" charset="0"/>
                      </a:endParaRPr>
                    </a:p>
                  </a:txBody>
                  <a:tcPr marL="4651" marR="4651" marT="4651" marB="0" anchor="b"/>
                </a:tc>
                <a:tc>
                  <a:txBody>
                    <a:bodyPr/>
                    <a:lstStyle/>
                    <a:p>
                      <a:pPr algn="ctr" fontAlgn="b"/>
                      <a:r>
                        <a:rPr lang="en-US" sz="1000" u="none" strike="noStrike">
                          <a:effectLst/>
                        </a:rPr>
                        <a:t>0</a:t>
                      </a:r>
                      <a:endParaRPr lang="en-US" sz="1000" b="0" i="0" u="none" strike="noStrike">
                        <a:solidFill>
                          <a:srgbClr val="000000"/>
                        </a:solidFill>
                        <a:effectLst/>
                        <a:latin typeface="Calibri" panose="020F0502020204030204" pitchFamily="34" charset="0"/>
                      </a:endParaRPr>
                    </a:p>
                  </a:txBody>
                  <a:tcPr marL="4651" marR="4651" marT="4651" marB="0" anchor="b"/>
                </a:tc>
                <a:tc>
                  <a:txBody>
                    <a:bodyPr/>
                    <a:lstStyle/>
                    <a:p>
                      <a:pPr algn="ctr" fontAlgn="b"/>
                      <a:r>
                        <a:rPr lang="en-US" sz="1000" u="none" strike="noStrike">
                          <a:effectLst/>
                        </a:rPr>
                        <a:t>94</a:t>
                      </a:r>
                      <a:endParaRPr lang="en-US" sz="1000" b="0" i="0" u="none" strike="noStrike">
                        <a:solidFill>
                          <a:srgbClr val="000000"/>
                        </a:solidFill>
                        <a:effectLst/>
                        <a:latin typeface="Calibri" panose="020F0502020204030204" pitchFamily="34" charset="0"/>
                      </a:endParaRPr>
                    </a:p>
                  </a:txBody>
                  <a:tcPr marL="4651" marR="4651" marT="4651" marB="0" anchor="b"/>
                </a:tc>
                <a:tc>
                  <a:txBody>
                    <a:bodyPr/>
                    <a:lstStyle/>
                    <a:p>
                      <a:pPr algn="ctr" fontAlgn="b"/>
                      <a:r>
                        <a:rPr lang="en-US" sz="1000" u="none" strike="noStrike" dirty="0">
                          <a:effectLst/>
                        </a:rPr>
                        <a:t>2</a:t>
                      </a:r>
                      <a:endParaRPr lang="en-US" sz="1000" b="0" i="0" u="none" strike="noStrike" dirty="0">
                        <a:solidFill>
                          <a:srgbClr val="000000"/>
                        </a:solidFill>
                        <a:effectLst/>
                        <a:latin typeface="Calibri" panose="020F0502020204030204" pitchFamily="34" charset="0"/>
                      </a:endParaRPr>
                    </a:p>
                  </a:txBody>
                  <a:tcPr marL="4651" marR="4651" marT="4651" marB="0" anchor="b"/>
                </a:tc>
                <a:tc>
                  <a:txBody>
                    <a:bodyPr/>
                    <a:lstStyle/>
                    <a:p>
                      <a:pPr algn="ctr" fontAlgn="b"/>
                      <a:r>
                        <a:rPr lang="en-US" sz="1000" u="none" strike="noStrike" dirty="0">
                          <a:effectLst/>
                        </a:rPr>
                        <a:t>1</a:t>
                      </a:r>
                      <a:endParaRPr lang="en-US" sz="1000" b="0" i="0" u="none" strike="noStrike" dirty="0">
                        <a:solidFill>
                          <a:srgbClr val="000000"/>
                        </a:solidFill>
                        <a:effectLst/>
                        <a:latin typeface="Calibri" panose="020F0502020204030204" pitchFamily="34" charset="0"/>
                      </a:endParaRPr>
                    </a:p>
                  </a:txBody>
                  <a:tcPr marL="4651" marR="4651" marT="4651" marB="0" anchor="b"/>
                </a:tc>
                <a:extLst>
                  <a:ext uri="{0D108BD9-81ED-4DB2-BD59-A6C34878D82A}">
                    <a16:rowId xmlns:a16="http://schemas.microsoft.com/office/drawing/2014/main" val="1239350636"/>
                  </a:ext>
                </a:extLst>
              </a:tr>
              <a:tr h="349597">
                <a:tc>
                  <a:txBody>
                    <a:bodyPr/>
                    <a:lstStyle/>
                    <a:p>
                      <a:pPr algn="ctr" fontAlgn="b"/>
                      <a:r>
                        <a:rPr lang="en-US" sz="800" u="none" strike="noStrike">
                          <a:effectLst/>
                        </a:rPr>
                        <a:t>ADC1_NACC194467_08AD7762</a:t>
                      </a:r>
                      <a:endParaRPr lang="en-US" sz="800" b="0" i="0" u="none" strike="noStrike">
                        <a:solidFill>
                          <a:srgbClr val="000000"/>
                        </a:solidFill>
                        <a:effectLst/>
                        <a:latin typeface="Calibri" panose="020F0502020204030204" pitchFamily="34" charset="0"/>
                      </a:endParaRPr>
                    </a:p>
                  </a:txBody>
                  <a:tcPr marL="4651" marR="4651" marT="4651" marB="0" anchor="b"/>
                </a:tc>
                <a:tc>
                  <a:txBody>
                    <a:bodyPr/>
                    <a:lstStyle/>
                    <a:p>
                      <a:pPr algn="ctr" fontAlgn="b"/>
                      <a:r>
                        <a:rPr lang="en-US" sz="800" u="none" strike="noStrike">
                          <a:effectLst/>
                        </a:rPr>
                        <a:t>NACC194467_08AD7762</a:t>
                      </a:r>
                      <a:endParaRPr lang="en-US" sz="800" b="0" i="0" u="none" strike="noStrike">
                        <a:solidFill>
                          <a:srgbClr val="000000"/>
                        </a:solidFill>
                        <a:effectLst/>
                        <a:latin typeface="Calibri" panose="020F0502020204030204" pitchFamily="34" charset="0"/>
                      </a:endParaRPr>
                    </a:p>
                  </a:txBody>
                  <a:tcPr marL="4651" marR="4651" marT="4651" marB="0" anchor="b"/>
                </a:tc>
                <a:tc>
                  <a:txBody>
                    <a:bodyPr/>
                    <a:lstStyle/>
                    <a:p>
                      <a:pPr algn="ctr" fontAlgn="b"/>
                      <a:r>
                        <a:rPr lang="en-US" sz="1000" u="none" strike="noStrike">
                          <a:effectLst/>
                        </a:rPr>
                        <a:t>0</a:t>
                      </a:r>
                      <a:endParaRPr lang="en-US" sz="1000" b="0" i="0" u="none" strike="noStrike">
                        <a:solidFill>
                          <a:srgbClr val="000000"/>
                        </a:solidFill>
                        <a:effectLst/>
                        <a:latin typeface="Calibri" panose="020F0502020204030204" pitchFamily="34" charset="0"/>
                      </a:endParaRPr>
                    </a:p>
                  </a:txBody>
                  <a:tcPr marL="4651" marR="4651" marT="4651" marB="0" anchor="b"/>
                </a:tc>
                <a:tc>
                  <a:txBody>
                    <a:bodyPr/>
                    <a:lstStyle/>
                    <a:p>
                      <a:pPr algn="ctr" fontAlgn="b"/>
                      <a:r>
                        <a:rPr lang="en-US" sz="1000" u="none" strike="noStrike">
                          <a:effectLst/>
                        </a:rPr>
                        <a:t>0</a:t>
                      </a:r>
                      <a:endParaRPr lang="en-US" sz="1000" b="0" i="0" u="none" strike="noStrike">
                        <a:solidFill>
                          <a:srgbClr val="000000"/>
                        </a:solidFill>
                        <a:effectLst/>
                        <a:latin typeface="Calibri" panose="020F0502020204030204" pitchFamily="34" charset="0"/>
                      </a:endParaRPr>
                    </a:p>
                  </a:txBody>
                  <a:tcPr marL="4651" marR="4651" marT="4651" marB="0" anchor="b"/>
                </a:tc>
                <a:tc>
                  <a:txBody>
                    <a:bodyPr/>
                    <a:lstStyle/>
                    <a:p>
                      <a:pPr algn="ctr" fontAlgn="b"/>
                      <a:r>
                        <a:rPr lang="en-US" sz="1000" u="none" strike="noStrike">
                          <a:effectLst/>
                        </a:rPr>
                        <a:t>0.0017</a:t>
                      </a:r>
                      <a:endParaRPr lang="en-US" sz="1000" b="0" i="0" u="none" strike="noStrike">
                        <a:solidFill>
                          <a:srgbClr val="000000"/>
                        </a:solidFill>
                        <a:effectLst/>
                        <a:latin typeface="Calibri" panose="020F0502020204030204" pitchFamily="34" charset="0"/>
                      </a:endParaRPr>
                    </a:p>
                  </a:txBody>
                  <a:tcPr marL="4651" marR="4651" marT="4651" marB="0" anchor="b"/>
                </a:tc>
                <a:tc>
                  <a:txBody>
                    <a:bodyPr/>
                    <a:lstStyle/>
                    <a:p>
                      <a:pPr algn="ctr" fontAlgn="b"/>
                      <a:r>
                        <a:rPr lang="en-US" sz="1000" u="none" strike="noStrike">
                          <a:effectLst/>
                        </a:rPr>
                        <a:t>0.0195</a:t>
                      </a:r>
                      <a:endParaRPr lang="en-US" sz="1000" b="0" i="0" u="none" strike="noStrike">
                        <a:solidFill>
                          <a:srgbClr val="000000"/>
                        </a:solidFill>
                        <a:effectLst/>
                        <a:latin typeface="Calibri" panose="020F0502020204030204" pitchFamily="34" charset="0"/>
                      </a:endParaRPr>
                    </a:p>
                  </a:txBody>
                  <a:tcPr marL="4651" marR="4651" marT="4651" marB="0" anchor="b"/>
                </a:tc>
                <a:tc>
                  <a:txBody>
                    <a:bodyPr/>
                    <a:lstStyle/>
                    <a:p>
                      <a:pPr algn="ctr" fontAlgn="b"/>
                      <a:r>
                        <a:rPr lang="en-US" sz="1000" u="none" strike="noStrike">
                          <a:effectLst/>
                        </a:rPr>
                        <a:t>-0.0053</a:t>
                      </a:r>
                      <a:endParaRPr lang="en-US" sz="1000" b="0" i="0" u="none" strike="noStrike">
                        <a:solidFill>
                          <a:srgbClr val="000000"/>
                        </a:solidFill>
                        <a:effectLst/>
                        <a:latin typeface="Calibri" panose="020F0502020204030204" pitchFamily="34" charset="0"/>
                      </a:endParaRPr>
                    </a:p>
                  </a:txBody>
                  <a:tcPr marL="4651" marR="4651" marT="4651" marB="0" anchor="b"/>
                </a:tc>
                <a:tc>
                  <a:txBody>
                    <a:bodyPr/>
                    <a:lstStyle/>
                    <a:p>
                      <a:pPr algn="ctr" fontAlgn="b"/>
                      <a:r>
                        <a:rPr lang="en-US" sz="1000" u="none" strike="noStrike">
                          <a:effectLst/>
                        </a:rPr>
                        <a:t>76</a:t>
                      </a:r>
                      <a:endParaRPr lang="en-US" sz="1000" b="0" i="0" u="none" strike="noStrike">
                        <a:solidFill>
                          <a:srgbClr val="000000"/>
                        </a:solidFill>
                        <a:effectLst/>
                        <a:latin typeface="Calibri" panose="020F0502020204030204" pitchFamily="34" charset="0"/>
                      </a:endParaRPr>
                    </a:p>
                  </a:txBody>
                  <a:tcPr marL="4651" marR="4651" marT="4651" marB="0" anchor="b"/>
                </a:tc>
                <a:tc>
                  <a:txBody>
                    <a:bodyPr/>
                    <a:lstStyle/>
                    <a:p>
                      <a:pPr algn="ctr" fontAlgn="b"/>
                      <a:r>
                        <a:rPr lang="en-US" sz="1000" u="none" strike="noStrike">
                          <a:effectLst/>
                        </a:rPr>
                        <a:t>76</a:t>
                      </a:r>
                      <a:endParaRPr lang="en-US" sz="1000" b="0" i="0" u="none" strike="noStrike">
                        <a:solidFill>
                          <a:srgbClr val="000000"/>
                        </a:solidFill>
                        <a:effectLst/>
                        <a:latin typeface="Calibri" panose="020F0502020204030204" pitchFamily="34" charset="0"/>
                      </a:endParaRPr>
                    </a:p>
                  </a:txBody>
                  <a:tcPr marL="4651" marR="4651" marT="4651" marB="0" anchor="b"/>
                </a:tc>
                <a:tc>
                  <a:txBody>
                    <a:bodyPr/>
                    <a:lstStyle/>
                    <a:p>
                      <a:pPr algn="ctr" fontAlgn="b"/>
                      <a:r>
                        <a:rPr lang="en-US" sz="1000" u="none" strike="noStrike">
                          <a:effectLst/>
                        </a:rPr>
                        <a:t>3</a:t>
                      </a:r>
                      <a:endParaRPr lang="en-US" sz="1000" b="0" i="0" u="none" strike="noStrike">
                        <a:solidFill>
                          <a:srgbClr val="000000"/>
                        </a:solidFill>
                        <a:effectLst/>
                        <a:latin typeface="Calibri" panose="020F0502020204030204" pitchFamily="34" charset="0"/>
                      </a:endParaRPr>
                    </a:p>
                  </a:txBody>
                  <a:tcPr marL="4651" marR="4651" marT="4651" marB="0" anchor="b"/>
                </a:tc>
                <a:tc>
                  <a:txBody>
                    <a:bodyPr/>
                    <a:lstStyle/>
                    <a:p>
                      <a:pPr algn="ctr" fontAlgn="b"/>
                      <a:r>
                        <a:rPr lang="en-US" sz="1000" u="none" strike="noStrike">
                          <a:effectLst/>
                        </a:rPr>
                        <a:t>3</a:t>
                      </a:r>
                      <a:endParaRPr lang="en-US" sz="1000" b="0" i="0" u="none" strike="noStrike">
                        <a:solidFill>
                          <a:srgbClr val="000000"/>
                        </a:solidFill>
                        <a:effectLst/>
                        <a:latin typeface="Calibri" panose="020F0502020204030204" pitchFamily="34" charset="0"/>
                      </a:endParaRPr>
                    </a:p>
                  </a:txBody>
                  <a:tcPr marL="4651" marR="4651" marT="4651" marB="0" anchor="b"/>
                </a:tc>
                <a:tc>
                  <a:txBody>
                    <a:bodyPr/>
                    <a:lstStyle/>
                    <a:p>
                      <a:pPr algn="ctr" fontAlgn="b"/>
                      <a:r>
                        <a:rPr lang="en-US" sz="1000" u="none" strike="noStrike">
                          <a:effectLst/>
                        </a:rPr>
                        <a:t>0</a:t>
                      </a:r>
                      <a:endParaRPr lang="en-US" sz="1000" b="0" i="0" u="none" strike="noStrike">
                        <a:solidFill>
                          <a:srgbClr val="000000"/>
                        </a:solidFill>
                        <a:effectLst/>
                        <a:latin typeface="Calibri" panose="020F0502020204030204" pitchFamily="34" charset="0"/>
                      </a:endParaRPr>
                    </a:p>
                  </a:txBody>
                  <a:tcPr marL="4651" marR="4651" marT="4651" marB="0" anchor="b"/>
                </a:tc>
                <a:tc>
                  <a:txBody>
                    <a:bodyPr/>
                    <a:lstStyle/>
                    <a:p>
                      <a:pPr algn="ctr" fontAlgn="b"/>
                      <a:r>
                        <a:rPr lang="en-US" sz="1000" u="none" strike="noStrike">
                          <a:effectLst/>
                        </a:rPr>
                        <a:t>0</a:t>
                      </a:r>
                      <a:endParaRPr lang="en-US" sz="1000" b="0" i="0" u="none" strike="noStrike">
                        <a:solidFill>
                          <a:srgbClr val="000000"/>
                        </a:solidFill>
                        <a:effectLst/>
                        <a:latin typeface="Calibri" panose="020F0502020204030204" pitchFamily="34" charset="0"/>
                      </a:endParaRPr>
                    </a:p>
                  </a:txBody>
                  <a:tcPr marL="4651" marR="4651" marT="4651" marB="0" anchor="b"/>
                </a:tc>
                <a:tc>
                  <a:txBody>
                    <a:bodyPr/>
                    <a:lstStyle/>
                    <a:p>
                      <a:pPr algn="ctr" fontAlgn="b"/>
                      <a:r>
                        <a:rPr lang="en-US" sz="1000" u="none" strike="noStrike">
                          <a:effectLst/>
                        </a:rPr>
                        <a:t>76</a:t>
                      </a:r>
                      <a:endParaRPr lang="en-US" sz="1000" b="0" i="0" u="none" strike="noStrike">
                        <a:solidFill>
                          <a:srgbClr val="000000"/>
                        </a:solidFill>
                        <a:effectLst/>
                        <a:latin typeface="Calibri" panose="020F0502020204030204" pitchFamily="34" charset="0"/>
                      </a:endParaRPr>
                    </a:p>
                  </a:txBody>
                  <a:tcPr marL="4651" marR="4651" marT="4651" marB="0" anchor="b"/>
                </a:tc>
                <a:tc>
                  <a:txBody>
                    <a:bodyPr/>
                    <a:lstStyle/>
                    <a:p>
                      <a:pPr algn="ctr" fontAlgn="b"/>
                      <a:r>
                        <a:rPr lang="en-US" sz="1000" u="none" strike="noStrike">
                          <a:effectLst/>
                        </a:rPr>
                        <a:t>1</a:t>
                      </a:r>
                      <a:endParaRPr lang="en-US" sz="1000" b="0" i="0" u="none" strike="noStrike">
                        <a:solidFill>
                          <a:srgbClr val="000000"/>
                        </a:solidFill>
                        <a:effectLst/>
                        <a:latin typeface="Calibri" panose="020F0502020204030204" pitchFamily="34" charset="0"/>
                      </a:endParaRPr>
                    </a:p>
                  </a:txBody>
                  <a:tcPr marL="4651" marR="4651" marT="4651" marB="0" anchor="b"/>
                </a:tc>
                <a:tc>
                  <a:txBody>
                    <a:bodyPr/>
                    <a:lstStyle/>
                    <a:p>
                      <a:pPr algn="ctr" fontAlgn="b"/>
                      <a:r>
                        <a:rPr lang="en-US" sz="1000" u="none" strike="noStrike" dirty="0">
                          <a:effectLst/>
                        </a:rPr>
                        <a:t>1</a:t>
                      </a:r>
                      <a:endParaRPr lang="en-US" sz="1000" b="0" i="0" u="none" strike="noStrike" dirty="0">
                        <a:solidFill>
                          <a:srgbClr val="000000"/>
                        </a:solidFill>
                        <a:effectLst/>
                        <a:latin typeface="Calibri" panose="020F0502020204030204" pitchFamily="34" charset="0"/>
                      </a:endParaRPr>
                    </a:p>
                  </a:txBody>
                  <a:tcPr marL="4651" marR="4651" marT="4651" marB="0" anchor="b"/>
                </a:tc>
                <a:extLst>
                  <a:ext uri="{0D108BD9-81ED-4DB2-BD59-A6C34878D82A}">
                    <a16:rowId xmlns:a16="http://schemas.microsoft.com/office/drawing/2014/main" val="2625200293"/>
                  </a:ext>
                </a:extLst>
              </a:tr>
            </a:tbl>
          </a:graphicData>
        </a:graphic>
      </p:graphicFrame>
    </p:spTree>
    <p:extLst>
      <p:ext uri="{BB962C8B-B14F-4D97-AF65-F5344CB8AC3E}">
        <p14:creationId xmlns:p14="http://schemas.microsoft.com/office/powerpoint/2010/main" val="34409460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10B10C-FC62-6595-9F3C-59647B03477A}"/>
              </a:ext>
            </a:extLst>
          </p:cNvPr>
          <p:cNvSpPr>
            <a:spLocks noGrp="1"/>
          </p:cNvSpPr>
          <p:nvPr>
            <p:ph idx="1"/>
          </p:nvPr>
        </p:nvSpPr>
        <p:spPr>
          <a:xfrm>
            <a:off x="838200" y="396240"/>
            <a:ext cx="10515600" cy="5780723"/>
          </a:xfrm>
        </p:spPr>
        <p:txBody>
          <a:bodyPr/>
          <a:lstStyle/>
          <a:p>
            <a:r>
              <a:rPr lang="en-US" dirty="0"/>
              <a:t>Output from </a:t>
            </a:r>
            <a:r>
              <a:rPr lang="en-US" dirty="0" err="1"/>
              <a:t>snptest</a:t>
            </a:r>
            <a:r>
              <a:rPr lang="en-US" dirty="0"/>
              <a:t> (part of)</a:t>
            </a:r>
          </a:p>
          <a:p>
            <a:pPr marL="0" indent="0">
              <a:buNone/>
            </a:pPr>
            <a:endParaRPr lang="en-US" dirty="0"/>
          </a:p>
        </p:txBody>
      </p:sp>
      <p:graphicFrame>
        <p:nvGraphicFramePr>
          <p:cNvPr id="4" name="Table 3">
            <a:extLst>
              <a:ext uri="{FF2B5EF4-FFF2-40B4-BE49-F238E27FC236}">
                <a16:creationId xmlns:a16="http://schemas.microsoft.com/office/drawing/2014/main" id="{15DC11F2-EE91-7164-D486-0AEB78A061A5}"/>
              </a:ext>
            </a:extLst>
          </p:cNvPr>
          <p:cNvGraphicFramePr>
            <a:graphicFrameLocks noGrp="1"/>
          </p:cNvGraphicFramePr>
          <p:nvPr>
            <p:extLst>
              <p:ext uri="{D42A27DB-BD31-4B8C-83A1-F6EECF244321}">
                <p14:modId xmlns:p14="http://schemas.microsoft.com/office/powerpoint/2010/main" val="4020374229"/>
              </p:ext>
            </p:extLst>
          </p:nvPr>
        </p:nvGraphicFramePr>
        <p:xfrm>
          <a:off x="541352" y="1483139"/>
          <a:ext cx="11287759" cy="3152680"/>
        </p:xfrm>
        <a:graphic>
          <a:graphicData uri="http://schemas.openxmlformats.org/drawingml/2006/table">
            <a:tbl>
              <a:tblPr>
                <a:tableStyleId>{21E4AEA4-8DFA-4A89-87EB-49C32662AFE0}</a:tableStyleId>
              </a:tblPr>
              <a:tblGrid>
                <a:gridCol w="701040">
                  <a:extLst>
                    <a:ext uri="{9D8B030D-6E8A-4147-A177-3AD203B41FA5}">
                      <a16:colId xmlns:a16="http://schemas.microsoft.com/office/drawing/2014/main" val="3797935870"/>
                    </a:ext>
                  </a:extLst>
                </a:gridCol>
                <a:gridCol w="526168">
                  <a:extLst>
                    <a:ext uri="{9D8B030D-6E8A-4147-A177-3AD203B41FA5}">
                      <a16:colId xmlns:a16="http://schemas.microsoft.com/office/drawing/2014/main" val="187131459"/>
                    </a:ext>
                  </a:extLst>
                </a:gridCol>
                <a:gridCol w="613604">
                  <a:extLst>
                    <a:ext uri="{9D8B030D-6E8A-4147-A177-3AD203B41FA5}">
                      <a16:colId xmlns:a16="http://schemas.microsoft.com/office/drawing/2014/main" val="2963838942"/>
                    </a:ext>
                  </a:extLst>
                </a:gridCol>
                <a:gridCol w="613604">
                  <a:extLst>
                    <a:ext uri="{9D8B030D-6E8A-4147-A177-3AD203B41FA5}">
                      <a16:colId xmlns:a16="http://schemas.microsoft.com/office/drawing/2014/main" val="2042093816"/>
                    </a:ext>
                  </a:extLst>
                </a:gridCol>
                <a:gridCol w="613604">
                  <a:extLst>
                    <a:ext uri="{9D8B030D-6E8A-4147-A177-3AD203B41FA5}">
                      <a16:colId xmlns:a16="http://schemas.microsoft.com/office/drawing/2014/main" val="2982469655"/>
                    </a:ext>
                  </a:extLst>
                </a:gridCol>
                <a:gridCol w="613604">
                  <a:extLst>
                    <a:ext uri="{9D8B030D-6E8A-4147-A177-3AD203B41FA5}">
                      <a16:colId xmlns:a16="http://schemas.microsoft.com/office/drawing/2014/main" val="538984374"/>
                    </a:ext>
                  </a:extLst>
                </a:gridCol>
                <a:gridCol w="613604">
                  <a:extLst>
                    <a:ext uri="{9D8B030D-6E8A-4147-A177-3AD203B41FA5}">
                      <a16:colId xmlns:a16="http://schemas.microsoft.com/office/drawing/2014/main" val="977783093"/>
                    </a:ext>
                  </a:extLst>
                </a:gridCol>
                <a:gridCol w="2083699">
                  <a:extLst>
                    <a:ext uri="{9D8B030D-6E8A-4147-A177-3AD203B41FA5}">
                      <a16:colId xmlns:a16="http://schemas.microsoft.com/office/drawing/2014/main" val="980422139"/>
                    </a:ext>
                  </a:extLst>
                </a:gridCol>
                <a:gridCol w="613604">
                  <a:extLst>
                    <a:ext uri="{9D8B030D-6E8A-4147-A177-3AD203B41FA5}">
                      <a16:colId xmlns:a16="http://schemas.microsoft.com/office/drawing/2014/main" val="1978762117"/>
                    </a:ext>
                  </a:extLst>
                </a:gridCol>
                <a:gridCol w="613604">
                  <a:extLst>
                    <a:ext uri="{9D8B030D-6E8A-4147-A177-3AD203B41FA5}">
                      <a16:colId xmlns:a16="http://schemas.microsoft.com/office/drawing/2014/main" val="1741960375"/>
                    </a:ext>
                  </a:extLst>
                </a:gridCol>
                <a:gridCol w="613604">
                  <a:extLst>
                    <a:ext uri="{9D8B030D-6E8A-4147-A177-3AD203B41FA5}">
                      <a16:colId xmlns:a16="http://schemas.microsoft.com/office/drawing/2014/main" val="3915418418"/>
                    </a:ext>
                  </a:extLst>
                </a:gridCol>
                <a:gridCol w="613604">
                  <a:extLst>
                    <a:ext uri="{9D8B030D-6E8A-4147-A177-3AD203B41FA5}">
                      <a16:colId xmlns:a16="http://schemas.microsoft.com/office/drawing/2014/main" val="3094514189"/>
                    </a:ext>
                  </a:extLst>
                </a:gridCol>
                <a:gridCol w="613604">
                  <a:extLst>
                    <a:ext uri="{9D8B030D-6E8A-4147-A177-3AD203B41FA5}">
                      <a16:colId xmlns:a16="http://schemas.microsoft.com/office/drawing/2014/main" val="2304143172"/>
                    </a:ext>
                  </a:extLst>
                </a:gridCol>
                <a:gridCol w="613604">
                  <a:extLst>
                    <a:ext uri="{9D8B030D-6E8A-4147-A177-3AD203B41FA5}">
                      <a16:colId xmlns:a16="http://schemas.microsoft.com/office/drawing/2014/main" val="4250365839"/>
                    </a:ext>
                  </a:extLst>
                </a:gridCol>
                <a:gridCol w="613604">
                  <a:extLst>
                    <a:ext uri="{9D8B030D-6E8A-4147-A177-3AD203B41FA5}">
                      <a16:colId xmlns:a16="http://schemas.microsoft.com/office/drawing/2014/main" val="1185132998"/>
                    </a:ext>
                  </a:extLst>
                </a:gridCol>
                <a:gridCol w="613604">
                  <a:extLst>
                    <a:ext uri="{9D8B030D-6E8A-4147-A177-3AD203B41FA5}">
                      <a16:colId xmlns:a16="http://schemas.microsoft.com/office/drawing/2014/main" val="4282950744"/>
                    </a:ext>
                  </a:extLst>
                </a:gridCol>
              </a:tblGrid>
              <a:tr h="477549">
                <a:tc>
                  <a:txBody>
                    <a:bodyPr/>
                    <a:lstStyle/>
                    <a:p>
                      <a:pPr algn="l" fontAlgn="b"/>
                      <a:r>
                        <a:rPr lang="en-US" sz="1000" u="none" strike="noStrike">
                          <a:effectLst/>
                        </a:rPr>
                        <a:t>alternate_ids</a:t>
                      </a:r>
                      <a:endParaRPr lang="en-US" sz="1000" b="0" i="0" u="none" strike="noStrike">
                        <a:solidFill>
                          <a:srgbClr val="000000"/>
                        </a:solidFill>
                        <a:effectLst/>
                        <a:latin typeface="Calibri" panose="020F0502020204030204" pitchFamily="34" charset="0"/>
                      </a:endParaRPr>
                    </a:p>
                  </a:txBody>
                  <a:tcPr marL="5954" marR="5954" marT="5954" marB="0" anchor="b"/>
                </a:tc>
                <a:tc>
                  <a:txBody>
                    <a:bodyPr/>
                    <a:lstStyle/>
                    <a:p>
                      <a:pPr algn="l" fontAlgn="b"/>
                      <a:r>
                        <a:rPr lang="en-US" sz="1000" u="none" strike="noStrike" dirty="0" err="1">
                          <a:effectLst/>
                        </a:rPr>
                        <a:t>rsid</a:t>
                      </a:r>
                      <a:endParaRPr lang="en-US" sz="1000" b="0" i="0" u="none" strike="noStrike" dirty="0">
                        <a:solidFill>
                          <a:srgbClr val="000000"/>
                        </a:solidFill>
                        <a:effectLst/>
                        <a:latin typeface="Calibri" panose="020F0502020204030204" pitchFamily="34" charset="0"/>
                      </a:endParaRPr>
                    </a:p>
                  </a:txBody>
                  <a:tcPr marL="5954" marR="5954" marT="5954" marB="0" anchor="b"/>
                </a:tc>
                <a:tc>
                  <a:txBody>
                    <a:bodyPr/>
                    <a:lstStyle/>
                    <a:p>
                      <a:pPr algn="l" fontAlgn="b"/>
                      <a:r>
                        <a:rPr lang="en-US" sz="1000" u="none" strike="noStrike" dirty="0">
                          <a:effectLst/>
                        </a:rPr>
                        <a:t>chromosome</a:t>
                      </a:r>
                      <a:endParaRPr lang="en-US" sz="1000" b="0" i="0" u="none" strike="noStrike" dirty="0">
                        <a:solidFill>
                          <a:srgbClr val="000000"/>
                        </a:solidFill>
                        <a:effectLst/>
                        <a:latin typeface="Calibri" panose="020F0502020204030204" pitchFamily="34" charset="0"/>
                      </a:endParaRPr>
                    </a:p>
                  </a:txBody>
                  <a:tcPr marL="5954" marR="5954" marT="5954" marB="0" anchor="b"/>
                </a:tc>
                <a:tc>
                  <a:txBody>
                    <a:bodyPr/>
                    <a:lstStyle/>
                    <a:p>
                      <a:pPr algn="l" fontAlgn="b"/>
                      <a:r>
                        <a:rPr lang="en-US" sz="1000" u="none" strike="noStrike">
                          <a:effectLst/>
                        </a:rPr>
                        <a:t>position</a:t>
                      </a:r>
                      <a:endParaRPr lang="en-US" sz="1000" b="0" i="0" u="none" strike="noStrike">
                        <a:solidFill>
                          <a:srgbClr val="000000"/>
                        </a:solidFill>
                        <a:effectLst/>
                        <a:latin typeface="Calibri" panose="020F0502020204030204" pitchFamily="34" charset="0"/>
                      </a:endParaRPr>
                    </a:p>
                  </a:txBody>
                  <a:tcPr marL="5954" marR="5954" marT="5954" marB="0" anchor="b"/>
                </a:tc>
                <a:tc>
                  <a:txBody>
                    <a:bodyPr/>
                    <a:lstStyle/>
                    <a:p>
                      <a:pPr algn="l" fontAlgn="b"/>
                      <a:r>
                        <a:rPr lang="en-US" sz="1000" u="none" strike="noStrike">
                          <a:effectLst/>
                        </a:rPr>
                        <a:t>alleleA</a:t>
                      </a:r>
                      <a:endParaRPr lang="en-US" sz="1000" b="0" i="0" u="none" strike="noStrike">
                        <a:solidFill>
                          <a:srgbClr val="000000"/>
                        </a:solidFill>
                        <a:effectLst/>
                        <a:latin typeface="Calibri" panose="020F0502020204030204" pitchFamily="34" charset="0"/>
                      </a:endParaRPr>
                    </a:p>
                  </a:txBody>
                  <a:tcPr marL="5954" marR="5954" marT="5954" marB="0" anchor="b"/>
                </a:tc>
                <a:tc>
                  <a:txBody>
                    <a:bodyPr/>
                    <a:lstStyle/>
                    <a:p>
                      <a:pPr algn="l" fontAlgn="b"/>
                      <a:r>
                        <a:rPr lang="en-US" sz="1000" u="none" strike="noStrike">
                          <a:effectLst/>
                        </a:rPr>
                        <a:t>alleleB</a:t>
                      </a:r>
                      <a:endParaRPr lang="en-US" sz="1000" b="0" i="0" u="none" strike="noStrike">
                        <a:solidFill>
                          <a:srgbClr val="000000"/>
                        </a:solidFill>
                        <a:effectLst/>
                        <a:latin typeface="Calibri" panose="020F0502020204030204" pitchFamily="34" charset="0"/>
                      </a:endParaRPr>
                    </a:p>
                  </a:txBody>
                  <a:tcPr marL="5954" marR="5954" marT="5954" marB="0" anchor="b"/>
                </a:tc>
                <a:tc>
                  <a:txBody>
                    <a:bodyPr/>
                    <a:lstStyle/>
                    <a:p>
                      <a:pPr algn="l" fontAlgn="b"/>
                      <a:r>
                        <a:rPr lang="en-US" sz="1000" u="none" strike="noStrike">
                          <a:effectLst/>
                        </a:rPr>
                        <a:t>index</a:t>
                      </a:r>
                      <a:endParaRPr lang="en-US" sz="1000" b="0" i="0" u="none" strike="noStrike">
                        <a:solidFill>
                          <a:srgbClr val="000000"/>
                        </a:solidFill>
                        <a:effectLst/>
                        <a:latin typeface="Calibri" panose="020F0502020204030204" pitchFamily="34" charset="0"/>
                      </a:endParaRPr>
                    </a:p>
                  </a:txBody>
                  <a:tcPr marL="5954" marR="5954" marT="5954" marB="0" anchor="b"/>
                </a:tc>
                <a:tc>
                  <a:txBody>
                    <a:bodyPr/>
                    <a:lstStyle/>
                    <a:p>
                      <a:pPr algn="l" fontAlgn="b"/>
                      <a:r>
                        <a:rPr lang="en-US" sz="1000" u="none" strike="noStrike">
                          <a:effectLst/>
                        </a:rPr>
                        <a:t>average_maximum_posterior_call</a:t>
                      </a:r>
                      <a:endParaRPr lang="en-US" sz="1000" b="0" i="0" u="none" strike="noStrike">
                        <a:solidFill>
                          <a:srgbClr val="000000"/>
                        </a:solidFill>
                        <a:effectLst/>
                        <a:latin typeface="Calibri" panose="020F0502020204030204" pitchFamily="34" charset="0"/>
                      </a:endParaRPr>
                    </a:p>
                  </a:txBody>
                  <a:tcPr marL="5954" marR="5954" marT="5954" marB="0" anchor="b"/>
                </a:tc>
                <a:tc>
                  <a:txBody>
                    <a:bodyPr/>
                    <a:lstStyle/>
                    <a:p>
                      <a:pPr algn="l" fontAlgn="b"/>
                      <a:r>
                        <a:rPr lang="en-US" sz="1000" u="none" strike="noStrike">
                          <a:effectLst/>
                        </a:rPr>
                        <a:t>hom_OR_upper</a:t>
                      </a:r>
                      <a:endParaRPr lang="en-US" sz="1000" b="0" i="0" u="none" strike="noStrike">
                        <a:solidFill>
                          <a:srgbClr val="000000"/>
                        </a:solidFill>
                        <a:effectLst/>
                        <a:latin typeface="Calibri" panose="020F0502020204030204" pitchFamily="34" charset="0"/>
                      </a:endParaRPr>
                    </a:p>
                  </a:txBody>
                  <a:tcPr marL="5954" marR="5954" marT="5954" marB="0" anchor="b"/>
                </a:tc>
                <a:tc>
                  <a:txBody>
                    <a:bodyPr/>
                    <a:lstStyle/>
                    <a:p>
                      <a:pPr algn="l" fontAlgn="b"/>
                      <a:r>
                        <a:rPr lang="en-US" sz="1000" u="none" strike="noStrike">
                          <a:effectLst/>
                        </a:rPr>
                        <a:t>all_OR</a:t>
                      </a:r>
                      <a:endParaRPr lang="en-US" sz="1000" b="0" i="0" u="none" strike="noStrike">
                        <a:solidFill>
                          <a:srgbClr val="000000"/>
                        </a:solidFill>
                        <a:effectLst/>
                        <a:latin typeface="Calibri" panose="020F0502020204030204" pitchFamily="34" charset="0"/>
                      </a:endParaRPr>
                    </a:p>
                  </a:txBody>
                  <a:tcPr marL="5954" marR="5954" marT="5954" marB="0" anchor="b"/>
                </a:tc>
                <a:tc>
                  <a:txBody>
                    <a:bodyPr/>
                    <a:lstStyle/>
                    <a:p>
                      <a:pPr algn="l" fontAlgn="b"/>
                      <a:r>
                        <a:rPr lang="en-US" sz="1000" u="none" strike="noStrike">
                          <a:effectLst/>
                        </a:rPr>
                        <a:t>all_OR_lower</a:t>
                      </a:r>
                      <a:endParaRPr lang="en-US" sz="1000" b="0" i="0" u="none" strike="noStrike">
                        <a:solidFill>
                          <a:srgbClr val="000000"/>
                        </a:solidFill>
                        <a:effectLst/>
                        <a:latin typeface="Calibri" panose="020F0502020204030204" pitchFamily="34" charset="0"/>
                      </a:endParaRPr>
                    </a:p>
                  </a:txBody>
                  <a:tcPr marL="5954" marR="5954" marT="5954" marB="0" anchor="b"/>
                </a:tc>
                <a:tc>
                  <a:txBody>
                    <a:bodyPr/>
                    <a:lstStyle/>
                    <a:p>
                      <a:pPr algn="l" fontAlgn="b"/>
                      <a:r>
                        <a:rPr lang="en-US" sz="1000" u="none" strike="noStrike">
                          <a:effectLst/>
                        </a:rPr>
                        <a:t>all_OR_upper</a:t>
                      </a:r>
                      <a:endParaRPr lang="en-US" sz="1000" b="0" i="0" u="none" strike="noStrike">
                        <a:solidFill>
                          <a:srgbClr val="000000"/>
                        </a:solidFill>
                        <a:effectLst/>
                        <a:latin typeface="Calibri" panose="020F0502020204030204" pitchFamily="34" charset="0"/>
                      </a:endParaRPr>
                    </a:p>
                  </a:txBody>
                  <a:tcPr marL="5954" marR="5954" marT="5954" marB="0" anchor="b"/>
                </a:tc>
                <a:tc>
                  <a:txBody>
                    <a:bodyPr/>
                    <a:lstStyle/>
                    <a:p>
                      <a:pPr algn="l" fontAlgn="b"/>
                      <a:r>
                        <a:rPr lang="en-US" sz="1000" u="none" strike="noStrike">
                          <a:effectLst/>
                        </a:rPr>
                        <a:t>frequentist_add_pvalue</a:t>
                      </a:r>
                      <a:endParaRPr lang="en-US" sz="1000" b="0" i="0" u="none" strike="noStrike">
                        <a:solidFill>
                          <a:srgbClr val="000000"/>
                        </a:solidFill>
                        <a:effectLst/>
                        <a:latin typeface="Calibri" panose="020F0502020204030204" pitchFamily="34" charset="0"/>
                      </a:endParaRPr>
                    </a:p>
                  </a:txBody>
                  <a:tcPr marL="5954" marR="5954" marT="5954" marB="0" anchor="b"/>
                </a:tc>
                <a:tc>
                  <a:txBody>
                    <a:bodyPr/>
                    <a:lstStyle/>
                    <a:p>
                      <a:pPr algn="l" fontAlgn="b"/>
                      <a:r>
                        <a:rPr lang="en-US" sz="1000" u="none" strike="noStrike">
                          <a:effectLst/>
                        </a:rPr>
                        <a:t>frequentist_add_info</a:t>
                      </a:r>
                      <a:endParaRPr lang="en-US" sz="1000" b="0" i="0" u="none" strike="noStrike">
                        <a:solidFill>
                          <a:srgbClr val="000000"/>
                        </a:solidFill>
                        <a:effectLst/>
                        <a:latin typeface="Calibri" panose="020F0502020204030204" pitchFamily="34" charset="0"/>
                      </a:endParaRPr>
                    </a:p>
                  </a:txBody>
                  <a:tcPr marL="5954" marR="5954" marT="5954" marB="0" anchor="b"/>
                </a:tc>
                <a:tc>
                  <a:txBody>
                    <a:bodyPr/>
                    <a:lstStyle/>
                    <a:p>
                      <a:pPr algn="l" fontAlgn="b"/>
                      <a:r>
                        <a:rPr lang="en-US" sz="1000" u="none" strike="noStrike">
                          <a:effectLst/>
                        </a:rPr>
                        <a:t>frequentist_add_beta_1</a:t>
                      </a:r>
                      <a:endParaRPr lang="en-US" sz="1000" b="0" i="0" u="none" strike="noStrike">
                        <a:solidFill>
                          <a:srgbClr val="000000"/>
                        </a:solidFill>
                        <a:effectLst/>
                        <a:latin typeface="Calibri" panose="020F0502020204030204" pitchFamily="34" charset="0"/>
                      </a:endParaRPr>
                    </a:p>
                  </a:txBody>
                  <a:tcPr marL="5954" marR="5954" marT="5954" marB="0" anchor="b"/>
                </a:tc>
                <a:tc>
                  <a:txBody>
                    <a:bodyPr/>
                    <a:lstStyle/>
                    <a:p>
                      <a:pPr algn="l" fontAlgn="b"/>
                      <a:r>
                        <a:rPr lang="en-US" sz="1000" u="none" strike="noStrike">
                          <a:effectLst/>
                        </a:rPr>
                        <a:t>frequentist_add_se_1</a:t>
                      </a:r>
                      <a:endParaRPr lang="en-US" sz="1000" b="0" i="0" u="none" strike="noStrike">
                        <a:solidFill>
                          <a:srgbClr val="000000"/>
                        </a:solidFill>
                        <a:effectLst/>
                        <a:latin typeface="Calibri" panose="020F0502020204030204" pitchFamily="34" charset="0"/>
                      </a:endParaRPr>
                    </a:p>
                  </a:txBody>
                  <a:tcPr marL="5954" marR="5954" marT="5954" marB="0" anchor="b"/>
                </a:tc>
                <a:extLst>
                  <a:ext uri="{0D108BD9-81ED-4DB2-BD59-A6C34878D82A}">
                    <a16:rowId xmlns:a16="http://schemas.microsoft.com/office/drawing/2014/main" val="3742570502"/>
                  </a:ext>
                </a:extLst>
              </a:tr>
              <a:tr h="320351">
                <a:tc>
                  <a:txBody>
                    <a:bodyPr/>
                    <a:lstStyle/>
                    <a:p>
                      <a:pPr algn="l" fontAlgn="b"/>
                      <a:r>
                        <a:rPr lang="en-US" sz="1000" u="none" strike="noStrike" dirty="0">
                          <a:effectLst/>
                        </a:rPr>
                        <a:t>22</a:t>
                      </a:r>
                      <a:endParaRPr lang="en-US" sz="1000" b="0" i="0" u="none" strike="noStrike" dirty="0">
                        <a:solidFill>
                          <a:srgbClr val="000000"/>
                        </a:solidFill>
                        <a:effectLst/>
                        <a:latin typeface="Calibri" panose="020F0502020204030204" pitchFamily="34" charset="0"/>
                      </a:endParaRPr>
                    </a:p>
                  </a:txBody>
                  <a:tcPr marL="5954" marR="5954" marT="5954" marB="0" anchor="b"/>
                </a:tc>
                <a:tc>
                  <a:txBody>
                    <a:bodyPr/>
                    <a:lstStyle/>
                    <a:p>
                      <a:pPr algn="l" fontAlgn="b"/>
                      <a:r>
                        <a:rPr lang="en-US" sz="1000" u="none" strike="noStrike">
                          <a:effectLst/>
                        </a:rPr>
                        <a:t>22:16050435</a:t>
                      </a:r>
                      <a:endParaRPr lang="en-US" sz="1000" b="0" i="0" u="none" strike="noStrike">
                        <a:solidFill>
                          <a:srgbClr val="000000"/>
                        </a:solidFill>
                        <a:effectLst/>
                        <a:latin typeface="Calibri" panose="020F0502020204030204" pitchFamily="34" charset="0"/>
                      </a:endParaRPr>
                    </a:p>
                  </a:txBody>
                  <a:tcPr marL="5954" marR="5954" marT="5954" marB="0" anchor="b"/>
                </a:tc>
                <a:tc>
                  <a:txBody>
                    <a:bodyPr/>
                    <a:lstStyle/>
                    <a:p>
                      <a:pPr algn="l" fontAlgn="b"/>
                      <a:r>
                        <a:rPr lang="en-US" sz="1000" u="none" strike="noStrike">
                          <a:effectLst/>
                        </a:rPr>
                        <a:t>NA</a:t>
                      </a:r>
                      <a:endParaRPr lang="en-US" sz="1000" b="0" i="0" u="none" strike="noStrike">
                        <a:solidFill>
                          <a:srgbClr val="000000"/>
                        </a:solidFill>
                        <a:effectLst/>
                        <a:latin typeface="Calibri" panose="020F0502020204030204" pitchFamily="34" charset="0"/>
                      </a:endParaRPr>
                    </a:p>
                  </a:txBody>
                  <a:tcPr marL="5954" marR="5954" marT="5954" marB="0" anchor="b"/>
                </a:tc>
                <a:tc>
                  <a:txBody>
                    <a:bodyPr/>
                    <a:lstStyle/>
                    <a:p>
                      <a:pPr algn="l" fontAlgn="b"/>
                      <a:r>
                        <a:rPr lang="en-US" sz="1000" u="none" strike="noStrike">
                          <a:effectLst/>
                        </a:rPr>
                        <a:t>16050435</a:t>
                      </a:r>
                      <a:endParaRPr lang="en-US" sz="1000" b="0" i="0" u="none" strike="noStrike">
                        <a:solidFill>
                          <a:srgbClr val="000000"/>
                        </a:solidFill>
                        <a:effectLst/>
                        <a:latin typeface="Calibri" panose="020F0502020204030204" pitchFamily="34" charset="0"/>
                      </a:endParaRPr>
                    </a:p>
                  </a:txBody>
                  <a:tcPr marL="5954" marR="5954" marT="5954" marB="0" anchor="b"/>
                </a:tc>
                <a:tc>
                  <a:txBody>
                    <a:bodyPr/>
                    <a:lstStyle/>
                    <a:p>
                      <a:pPr algn="l" fontAlgn="b"/>
                      <a:r>
                        <a:rPr lang="en-US" sz="1000" u="none" strike="noStrike">
                          <a:effectLst/>
                        </a:rPr>
                        <a:t>T</a:t>
                      </a:r>
                      <a:endParaRPr lang="en-US" sz="1000" b="0" i="0" u="none" strike="noStrike">
                        <a:solidFill>
                          <a:srgbClr val="000000"/>
                        </a:solidFill>
                        <a:effectLst/>
                        <a:latin typeface="Calibri" panose="020F0502020204030204" pitchFamily="34" charset="0"/>
                      </a:endParaRPr>
                    </a:p>
                  </a:txBody>
                  <a:tcPr marL="5954" marR="5954" marT="5954" marB="0" anchor="b"/>
                </a:tc>
                <a:tc>
                  <a:txBody>
                    <a:bodyPr/>
                    <a:lstStyle/>
                    <a:p>
                      <a:pPr algn="l" fontAlgn="b"/>
                      <a:r>
                        <a:rPr lang="en-US" sz="1000" u="none" strike="noStrike">
                          <a:effectLst/>
                        </a:rPr>
                        <a:t>C</a:t>
                      </a:r>
                      <a:endParaRPr lang="en-US" sz="1000" b="0" i="0" u="none" strike="noStrike">
                        <a:solidFill>
                          <a:srgbClr val="000000"/>
                        </a:solidFill>
                        <a:effectLst/>
                        <a:latin typeface="Calibri" panose="020F0502020204030204" pitchFamily="34" charset="0"/>
                      </a:endParaRPr>
                    </a:p>
                  </a:txBody>
                  <a:tcPr marL="5954" marR="5954" marT="5954" marB="0" anchor="b"/>
                </a:tc>
                <a:tc>
                  <a:txBody>
                    <a:bodyPr/>
                    <a:lstStyle/>
                    <a:p>
                      <a:pPr algn="l" fontAlgn="b"/>
                      <a:r>
                        <a:rPr lang="en-US" sz="1000" u="none" strike="noStrike">
                          <a:effectLst/>
                        </a:rPr>
                        <a:t>1</a:t>
                      </a:r>
                      <a:endParaRPr lang="en-US" sz="1000" b="0" i="0" u="none" strike="noStrike">
                        <a:solidFill>
                          <a:srgbClr val="000000"/>
                        </a:solidFill>
                        <a:effectLst/>
                        <a:latin typeface="Calibri" panose="020F0502020204030204" pitchFamily="34" charset="0"/>
                      </a:endParaRPr>
                    </a:p>
                  </a:txBody>
                  <a:tcPr marL="5954" marR="5954" marT="5954" marB="0" anchor="b"/>
                </a:tc>
                <a:tc>
                  <a:txBody>
                    <a:bodyPr/>
                    <a:lstStyle/>
                    <a:p>
                      <a:pPr algn="l" fontAlgn="b"/>
                      <a:r>
                        <a:rPr lang="en-US" sz="1000" u="none" strike="noStrike">
                          <a:effectLst/>
                        </a:rPr>
                        <a:t>0.998616</a:t>
                      </a:r>
                      <a:endParaRPr lang="en-US" sz="1000" b="0" i="0" u="none" strike="noStrike">
                        <a:solidFill>
                          <a:srgbClr val="000000"/>
                        </a:solidFill>
                        <a:effectLst/>
                        <a:latin typeface="Calibri" panose="020F0502020204030204" pitchFamily="34" charset="0"/>
                      </a:endParaRPr>
                    </a:p>
                  </a:txBody>
                  <a:tcPr marL="5954" marR="5954" marT="5954" marB="0" anchor="b"/>
                </a:tc>
                <a:tc>
                  <a:txBody>
                    <a:bodyPr/>
                    <a:lstStyle/>
                    <a:p>
                      <a:pPr algn="l" fontAlgn="b"/>
                      <a:r>
                        <a:rPr lang="en-US" sz="1000" u="none" strike="noStrike">
                          <a:effectLst/>
                        </a:rPr>
                        <a:t>NA</a:t>
                      </a:r>
                      <a:endParaRPr lang="en-US" sz="1000" b="0" i="0" u="none" strike="noStrike">
                        <a:solidFill>
                          <a:srgbClr val="000000"/>
                        </a:solidFill>
                        <a:effectLst/>
                        <a:latin typeface="Calibri" panose="020F0502020204030204" pitchFamily="34" charset="0"/>
                      </a:endParaRPr>
                    </a:p>
                  </a:txBody>
                  <a:tcPr marL="5954" marR="5954" marT="5954" marB="0" anchor="b"/>
                </a:tc>
                <a:tc>
                  <a:txBody>
                    <a:bodyPr/>
                    <a:lstStyle/>
                    <a:p>
                      <a:pPr algn="l" fontAlgn="b"/>
                      <a:r>
                        <a:rPr lang="en-US" sz="1000" u="none" strike="noStrike">
                          <a:effectLst/>
                        </a:rPr>
                        <a:t>0.597798</a:t>
                      </a:r>
                      <a:endParaRPr lang="en-US" sz="1000" b="0" i="0" u="none" strike="noStrike">
                        <a:solidFill>
                          <a:srgbClr val="000000"/>
                        </a:solidFill>
                        <a:effectLst/>
                        <a:latin typeface="Calibri" panose="020F0502020204030204" pitchFamily="34" charset="0"/>
                      </a:endParaRPr>
                    </a:p>
                  </a:txBody>
                  <a:tcPr marL="5954" marR="5954" marT="5954" marB="0" anchor="b"/>
                </a:tc>
                <a:tc>
                  <a:txBody>
                    <a:bodyPr/>
                    <a:lstStyle/>
                    <a:p>
                      <a:pPr algn="l" fontAlgn="b"/>
                      <a:r>
                        <a:rPr lang="en-US" sz="1000" u="none" strike="noStrike">
                          <a:effectLst/>
                        </a:rPr>
                        <a:t>0.052765</a:t>
                      </a:r>
                      <a:endParaRPr lang="en-US" sz="1000" b="0" i="0" u="none" strike="noStrike">
                        <a:solidFill>
                          <a:srgbClr val="000000"/>
                        </a:solidFill>
                        <a:effectLst/>
                        <a:latin typeface="Calibri" panose="020F0502020204030204" pitchFamily="34" charset="0"/>
                      </a:endParaRPr>
                    </a:p>
                  </a:txBody>
                  <a:tcPr marL="5954" marR="5954" marT="5954" marB="0" anchor="b"/>
                </a:tc>
                <a:tc>
                  <a:txBody>
                    <a:bodyPr/>
                    <a:lstStyle/>
                    <a:p>
                      <a:pPr algn="l" fontAlgn="b"/>
                      <a:r>
                        <a:rPr lang="en-US" sz="1000" u="none" strike="noStrike">
                          <a:effectLst/>
                        </a:rPr>
                        <a:t>6.77272</a:t>
                      </a:r>
                      <a:endParaRPr lang="en-US" sz="1000" b="0" i="0" u="none" strike="noStrike">
                        <a:solidFill>
                          <a:srgbClr val="000000"/>
                        </a:solidFill>
                        <a:effectLst/>
                        <a:latin typeface="Calibri" panose="020F0502020204030204" pitchFamily="34" charset="0"/>
                      </a:endParaRPr>
                    </a:p>
                  </a:txBody>
                  <a:tcPr marL="5954" marR="5954" marT="5954" marB="0" anchor="b"/>
                </a:tc>
                <a:tc>
                  <a:txBody>
                    <a:bodyPr/>
                    <a:lstStyle/>
                    <a:p>
                      <a:pPr algn="l" fontAlgn="b"/>
                      <a:r>
                        <a:rPr lang="en-US" sz="1000" u="none" strike="noStrike">
                          <a:effectLst/>
                        </a:rPr>
                        <a:t>NA</a:t>
                      </a:r>
                      <a:endParaRPr lang="en-US" sz="1000" b="0" i="0" u="none" strike="noStrike">
                        <a:solidFill>
                          <a:srgbClr val="000000"/>
                        </a:solidFill>
                        <a:effectLst/>
                        <a:latin typeface="Calibri" panose="020F0502020204030204" pitchFamily="34" charset="0"/>
                      </a:endParaRPr>
                    </a:p>
                  </a:txBody>
                  <a:tcPr marL="5954" marR="5954" marT="5954" marB="0" anchor="b"/>
                </a:tc>
                <a:tc>
                  <a:txBody>
                    <a:bodyPr/>
                    <a:lstStyle/>
                    <a:p>
                      <a:pPr algn="l" fontAlgn="b"/>
                      <a:r>
                        <a:rPr lang="en-US" sz="1000" u="none" strike="noStrike">
                          <a:effectLst/>
                        </a:rPr>
                        <a:t>NA</a:t>
                      </a:r>
                      <a:endParaRPr lang="en-US" sz="1000" b="0" i="0" u="none" strike="noStrike">
                        <a:solidFill>
                          <a:srgbClr val="000000"/>
                        </a:solidFill>
                        <a:effectLst/>
                        <a:latin typeface="Calibri" panose="020F0502020204030204" pitchFamily="34" charset="0"/>
                      </a:endParaRPr>
                    </a:p>
                  </a:txBody>
                  <a:tcPr marL="5954" marR="5954" marT="5954" marB="0" anchor="b"/>
                </a:tc>
                <a:tc>
                  <a:txBody>
                    <a:bodyPr/>
                    <a:lstStyle/>
                    <a:p>
                      <a:pPr algn="l" fontAlgn="b"/>
                      <a:r>
                        <a:rPr lang="en-US" sz="1000" u="none" strike="noStrike">
                          <a:effectLst/>
                        </a:rPr>
                        <a:t>NA</a:t>
                      </a:r>
                      <a:endParaRPr lang="en-US" sz="1000" b="0" i="0" u="none" strike="noStrike">
                        <a:solidFill>
                          <a:srgbClr val="000000"/>
                        </a:solidFill>
                        <a:effectLst/>
                        <a:latin typeface="Calibri" panose="020F0502020204030204" pitchFamily="34" charset="0"/>
                      </a:endParaRPr>
                    </a:p>
                  </a:txBody>
                  <a:tcPr marL="5954" marR="5954" marT="5954" marB="0" anchor="b"/>
                </a:tc>
                <a:tc>
                  <a:txBody>
                    <a:bodyPr/>
                    <a:lstStyle/>
                    <a:p>
                      <a:pPr algn="l" fontAlgn="b"/>
                      <a:r>
                        <a:rPr lang="en-US" sz="1000" u="none" strike="noStrike">
                          <a:effectLst/>
                        </a:rPr>
                        <a:t>NA</a:t>
                      </a:r>
                      <a:endParaRPr lang="en-US" sz="1000" b="0" i="0" u="none" strike="noStrike">
                        <a:solidFill>
                          <a:srgbClr val="000000"/>
                        </a:solidFill>
                        <a:effectLst/>
                        <a:latin typeface="Calibri" panose="020F0502020204030204" pitchFamily="34" charset="0"/>
                      </a:endParaRPr>
                    </a:p>
                  </a:txBody>
                  <a:tcPr marL="5954" marR="5954" marT="5954" marB="0" anchor="b"/>
                </a:tc>
                <a:extLst>
                  <a:ext uri="{0D108BD9-81ED-4DB2-BD59-A6C34878D82A}">
                    <a16:rowId xmlns:a16="http://schemas.microsoft.com/office/drawing/2014/main" val="2557721564"/>
                  </a:ext>
                </a:extLst>
              </a:tr>
              <a:tr h="320351">
                <a:tc>
                  <a:txBody>
                    <a:bodyPr/>
                    <a:lstStyle/>
                    <a:p>
                      <a:pPr algn="l" fontAlgn="b"/>
                      <a:r>
                        <a:rPr lang="en-US" sz="1000" u="none" strike="noStrike">
                          <a:effectLst/>
                        </a:rPr>
                        <a:t>22</a:t>
                      </a:r>
                      <a:endParaRPr lang="en-US" sz="1000" b="0" i="0" u="none" strike="noStrike">
                        <a:solidFill>
                          <a:srgbClr val="000000"/>
                        </a:solidFill>
                        <a:effectLst/>
                        <a:latin typeface="Calibri" panose="020F0502020204030204" pitchFamily="34" charset="0"/>
                      </a:endParaRPr>
                    </a:p>
                  </a:txBody>
                  <a:tcPr marL="5954" marR="5954" marT="5954" marB="0" anchor="b"/>
                </a:tc>
                <a:tc>
                  <a:txBody>
                    <a:bodyPr/>
                    <a:lstStyle/>
                    <a:p>
                      <a:pPr algn="l" fontAlgn="b"/>
                      <a:r>
                        <a:rPr lang="en-US" sz="1000" u="none" strike="noStrike">
                          <a:effectLst/>
                        </a:rPr>
                        <a:t>22:16050783</a:t>
                      </a:r>
                      <a:endParaRPr lang="en-US" sz="1000" b="0" i="0" u="none" strike="noStrike">
                        <a:solidFill>
                          <a:srgbClr val="000000"/>
                        </a:solidFill>
                        <a:effectLst/>
                        <a:latin typeface="Calibri" panose="020F0502020204030204" pitchFamily="34" charset="0"/>
                      </a:endParaRPr>
                    </a:p>
                  </a:txBody>
                  <a:tcPr marL="5954" marR="5954" marT="5954" marB="0" anchor="b"/>
                </a:tc>
                <a:tc>
                  <a:txBody>
                    <a:bodyPr/>
                    <a:lstStyle/>
                    <a:p>
                      <a:pPr algn="l" fontAlgn="b"/>
                      <a:r>
                        <a:rPr lang="en-US" sz="1000" u="none" strike="noStrike">
                          <a:effectLst/>
                        </a:rPr>
                        <a:t>NA</a:t>
                      </a:r>
                      <a:endParaRPr lang="en-US" sz="1000" b="0" i="0" u="none" strike="noStrike">
                        <a:solidFill>
                          <a:srgbClr val="000000"/>
                        </a:solidFill>
                        <a:effectLst/>
                        <a:latin typeface="Calibri" panose="020F0502020204030204" pitchFamily="34" charset="0"/>
                      </a:endParaRPr>
                    </a:p>
                  </a:txBody>
                  <a:tcPr marL="5954" marR="5954" marT="5954" marB="0" anchor="b"/>
                </a:tc>
                <a:tc>
                  <a:txBody>
                    <a:bodyPr/>
                    <a:lstStyle/>
                    <a:p>
                      <a:pPr algn="l" fontAlgn="b"/>
                      <a:r>
                        <a:rPr lang="en-US" sz="1000" u="none" strike="noStrike">
                          <a:effectLst/>
                        </a:rPr>
                        <a:t>16050783</a:t>
                      </a:r>
                      <a:endParaRPr lang="en-US" sz="1000" b="0" i="0" u="none" strike="noStrike">
                        <a:solidFill>
                          <a:srgbClr val="000000"/>
                        </a:solidFill>
                        <a:effectLst/>
                        <a:latin typeface="Calibri" panose="020F0502020204030204" pitchFamily="34" charset="0"/>
                      </a:endParaRPr>
                    </a:p>
                  </a:txBody>
                  <a:tcPr marL="5954" marR="5954" marT="5954" marB="0" anchor="b"/>
                </a:tc>
                <a:tc>
                  <a:txBody>
                    <a:bodyPr/>
                    <a:lstStyle/>
                    <a:p>
                      <a:pPr algn="l" fontAlgn="b"/>
                      <a:r>
                        <a:rPr lang="en-US" sz="1000" u="none" strike="noStrike" dirty="0">
                          <a:effectLst/>
                        </a:rPr>
                        <a:t>A</a:t>
                      </a:r>
                      <a:endParaRPr lang="en-US" sz="1000" b="0" i="0" u="none" strike="noStrike" dirty="0">
                        <a:solidFill>
                          <a:srgbClr val="000000"/>
                        </a:solidFill>
                        <a:effectLst/>
                        <a:latin typeface="Calibri" panose="020F0502020204030204" pitchFamily="34" charset="0"/>
                      </a:endParaRPr>
                    </a:p>
                  </a:txBody>
                  <a:tcPr marL="5954" marR="5954" marT="5954" marB="0" anchor="b"/>
                </a:tc>
                <a:tc>
                  <a:txBody>
                    <a:bodyPr/>
                    <a:lstStyle/>
                    <a:p>
                      <a:pPr algn="l" fontAlgn="b"/>
                      <a:r>
                        <a:rPr lang="en-US" sz="1000" u="none" strike="noStrike">
                          <a:effectLst/>
                        </a:rPr>
                        <a:t>G</a:t>
                      </a:r>
                      <a:endParaRPr lang="en-US" sz="1000" b="0" i="0" u="none" strike="noStrike">
                        <a:solidFill>
                          <a:srgbClr val="000000"/>
                        </a:solidFill>
                        <a:effectLst/>
                        <a:latin typeface="Calibri" panose="020F0502020204030204" pitchFamily="34" charset="0"/>
                      </a:endParaRPr>
                    </a:p>
                  </a:txBody>
                  <a:tcPr marL="5954" marR="5954" marT="5954" marB="0" anchor="b"/>
                </a:tc>
                <a:tc>
                  <a:txBody>
                    <a:bodyPr/>
                    <a:lstStyle/>
                    <a:p>
                      <a:pPr algn="l" fontAlgn="b"/>
                      <a:r>
                        <a:rPr lang="en-US" sz="1000" u="none" strike="noStrike">
                          <a:effectLst/>
                        </a:rPr>
                        <a:t>2</a:t>
                      </a:r>
                      <a:endParaRPr lang="en-US" sz="1000" b="0" i="0" u="none" strike="noStrike">
                        <a:solidFill>
                          <a:srgbClr val="000000"/>
                        </a:solidFill>
                        <a:effectLst/>
                        <a:latin typeface="Calibri" panose="020F0502020204030204" pitchFamily="34" charset="0"/>
                      </a:endParaRPr>
                    </a:p>
                  </a:txBody>
                  <a:tcPr marL="5954" marR="5954" marT="5954" marB="0" anchor="b"/>
                </a:tc>
                <a:tc>
                  <a:txBody>
                    <a:bodyPr/>
                    <a:lstStyle/>
                    <a:p>
                      <a:pPr algn="l" fontAlgn="b"/>
                      <a:r>
                        <a:rPr lang="en-US" sz="1000" u="none" strike="noStrike">
                          <a:effectLst/>
                        </a:rPr>
                        <a:t>0.999714</a:t>
                      </a:r>
                      <a:endParaRPr lang="en-US" sz="1000" b="0" i="0" u="none" strike="noStrike">
                        <a:solidFill>
                          <a:srgbClr val="000000"/>
                        </a:solidFill>
                        <a:effectLst/>
                        <a:latin typeface="Calibri" panose="020F0502020204030204" pitchFamily="34" charset="0"/>
                      </a:endParaRPr>
                    </a:p>
                  </a:txBody>
                  <a:tcPr marL="5954" marR="5954" marT="5954" marB="0" anchor="b"/>
                </a:tc>
                <a:tc>
                  <a:txBody>
                    <a:bodyPr/>
                    <a:lstStyle/>
                    <a:p>
                      <a:pPr algn="l" fontAlgn="b"/>
                      <a:r>
                        <a:rPr lang="en-US" sz="1000" u="none" strike="noStrike">
                          <a:effectLst/>
                        </a:rPr>
                        <a:t>NA</a:t>
                      </a:r>
                      <a:endParaRPr lang="en-US" sz="1000" b="0" i="0" u="none" strike="noStrike">
                        <a:solidFill>
                          <a:srgbClr val="000000"/>
                        </a:solidFill>
                        <a:effectLst/>
                        <a:latin typeface="Calibri" panose="020F0502020204030204" pitchFamily="34" charset="0"/>
                      </a:endParaRPr>
                    </a:p>
                  </a:txBody>
                  <a:tcPr marL="5954" marR="5954" marT="5954" marB="0" anchor="b"/>
                </a:tc>
                <a:tc>
                  <a:txBody>
                    <a:bodyPr/>
                    <a:lstStyle/>
                    <a:p>
                      <a:pPr algn="l" fontAlgn="b"/>
                      <a:r>
                        <a:rPr lang="en-US" sz="1000" u="none" strike="noStrike">
                          <a:effectLst/>
                        </a:rPr>
                        <a:t>0.934528</a:t>
                      </a:r>
                      <a:endParaRPr lang="en-US" sz="1000" b="0" i="0" u="none" strike="noStrike">
                        <a:solidFill>
                          <a:srgbClr val="000000"/>
                        </a:solidFill>
                        <a:effectLst/>
                        <a:latin typeface="Calibri" panose="020F0502020204030204" pitchFamily="34" charset="0"/>
                      </a:endParaRPr>
                    </a:p>
                  </a:txBody>
                  <a:tcPr marL="5954" marR="5954" marT="5954" marB="0" anchor="b"/>
                </a:tc>
                <a:tc>
                  <a:txBody>
                    <a:bodyPr/>
                    <a:lstStyle/>
                    <a:p>
                      <a:pPr algn="l" fontAlgn="b"/>
                      <a:r>
                        <a:rPr lang="en-US" sz="1000" u="none" strike="noStrike">
                          <a:effectLst/>
                        </a:rPr>
                        <a:t>0.002751</a:t>
                      </a:r>
                      <a:endParaRPr lang="en-US" sz="1000" b="0" i="0" u="none" strike="noStrike">
                        <a:solidFill>
                          <a:srgbClr val="000000"/>
                        </a:solidFill>
                        <a:effectLst/>
                        <a:latin typeface="Calibri" panose="020F0502020204030204" pitchFamily="34" charset="0"/>
                      </a:endParaRPr>
                    </a:p>
                  </a:txBody>
                  <a:tcPr marL="5954" marR="5954" marT="5954" marB="0" anchor="b"/>
                </a:tc>
                <a:tc>
                  <a:txBody>
                    <a:bodyPr/>
                    <a:lstStyle/>
                    <a:p>
                      <a:pPr algn="l" fontAlgn="b"/>
                      <a:r>
                        <a:rPr lang="en-US" sz="1000" u="none" strike="noStrike">
                          <a:effectLst/>
                        </a:rPr>
                        <a:t>317.427</a:t>
                      </a:r>
                      <a:endParaRPr lang="en-US" sz="1000" b="0" i="0" u="none" strike="noStrike">
                        <a:solidFill>
                          <a:srgbClr val="000000"/>
                        </a:solidFill>
                        <a:effectLst/>
                        <a:latin typeface="Calibri" panose="020F0502020204030204" pitchFamily="34" charset="0"/>
                      </a:endParaRPr>
                    </a:p>
                  </a:txBody>
                  <a:tcPr marL="5954" marR="5954" marT="5954" marB="0" anchor="b"/>
                </a:tc>
                <a:tc>
                  <a:txBody>
                    <a:bodyPr/>
                    <a:lstStyle/>
                    <a:p>
                      <a:pPr algn="l" fontAlgn="b"/>
                      <a:r>
                        <a:rPr lang="en-US" sz="1000" u="none" strike="noStrike">
                          <a:effectLst/>
                        </a:rPr>
                        <a:t>NA</a:t>
                      </a:r>
                      <a:endParaRPr lang="en-US" sz="1000" b="0" i="0" u="none" strike="noStrike">
                        <a:solidFill>
                          <a:srgbClr val="000000"/>
                        </a:solidFill>
                        <a:effectLst/>
                        <a:latin typeface="Calibri" panose="020F0502020204030204" pitchFamily="34" charset="0"/>
                      </a:endParaRPr>
                    </a:p>
                  </a:txBody>
                  <a:tcPr marL="5954" marR="5954" marT="5954" marB="0" anchor="b"/>
                </a:tc>
                <a:tc>
                  <a:txBody>
                    <a:bodyPr/>
                    <a:lstStyle/>
                    <a:p>
                      <a:pPr algn="l" fontAlgn="b"/>
                      <a:r>
                        <a:rPr lang="en-US" sz="1000" u="none" strike="noStrike">
                          <a:effectLst/>
                        </a:rPr>
                        <a:t>NA</a:t>
                      </a:r>
                      <a:endParaRPr lang="en-US" sz="1000" b="0" i="0" u="none" strike="noStrike">
                        <a:solidFill>
                          <a:srgbClr val="000000"/>
                        </a:solidFill>
                        <a:effectLst/>
                        <a:latin typeface="Calibri" panose="020F0502020204030204" pitchFamily="34" charset="0"/>
                      </a:endParaRPr>
                    </a:p>
                  </a:txBody>
                  <a:tcPr marL="5954" marR="5954" marT="5954" marB="0" anchor="b"/>
                </a:tc>
                <a:tc>
                  <a:txBody>
                    <a:bodyPr/>
                    <a:lstStyle/>
                    <a:p>
                      <a:pPr algn="l" fontAlgn="b"/>
                      <a:r>
                        <a:rPr lang="en-US" sz="1000" u="none" strike="noStrike">
                          <a:effectLst/>
                        </a:rPr>
                        <a:t>NA</a:t>
                      </a:r>
                      <a:endParaRPr lang="en-US" sz="1000" b="0" i="0" u="none" strike="noStrike">
                        <a:solidFill>
                          <a:srgbClr val="000000"/>
                        </a:solidFill>
                        <a:effectLst/>
                        <a:latin typeface="Calibri" panose="020F0502020204030204" pitchFamily="34" charset="0"/>
                      </a:endParaRPr>
                    </a:p>
                  </a:txBody>
                  <a:tcPr marL="5954" marR="5954" marT="5954" marB="0" anchor="b"/>
                </a:tc>
                <a:tc>
                  <a:txBody>
                    <a:bodyPr/>
                    <a:lstStyle/>
                    <a:p>
                      <a:pPr algn="l" fontAlgn="b"/>
                      <a:r>
                        <a:rPr lang="en-US" sz="1000" u="none" strike="noStrike">
                          <a:effectLst/>
                        </a:rPr>
                        <a:t>NA</a:t>
                      </a:r>
                      <a:endParaRPr lang="en-US" sz="1000" b="0" i="0" u="none" strike="noStrike">
                        <a:solidFill>
                          <a:srgbClr val="000000"/>
                        </a:solidFill>
                        <a:effectLst/>
                        <a:latin typeface="Calibri" panose="020F0502020204030204" pitchFamily="34" charset="0"/>
                      </a:endParaRPr>
                    </a:p>
                  </a:txBody>
                  <a:tcPr marL="5954" marR="5954" marT="5954" marB="0" anchor="b"/>
                </a:tc>
                <a:extLst>
                  <a:ext uri="{0D108BD9-81ED-4DB2-BD59-A6C34878D82A}">
                    <a16:rowId xmlns:a16="http://schemas.microsoft.com/office/drawing/2014/main" val="744200054"/>
                  </a:ext>
                </a:extLst>
              </a:tr>
              <a:tr h="320351">
                <a:tc>
                  <a:txBody>
                    <a:bodyPr/>
                    <a:lstStyle/>
                    <a:p>
                      <a:pPr algn="l" fontAlgn="b"/>
                      <a:r>
                        <a:rPr lang="en-US" sz="1000" u="none" strike="noStrike">
                          <a:effectLst/>
                        </a:rPr>
                        <a:t>22</a:t>
                      </a:r>
                      <a:endParaRPr lang="en-US" sz="1000" b="0" i="0" u="none" strike="noStrike">
                        <a:solidFill>
                          <a:srgbClr val="000000"/>
                        </a:solidFill>
                        <a:effectLst/>
                        <a:latin typeface="Calibri" panose="020F0502020204030204" pitchFamily="34" charset="0"/>
                      </a:endParaRPr>
                    </a:p>
                  </a:txBody>
                  <a:tcPr marL="5954" marR="5954" marT="5954" marB="0" anchor="b"/>
                </a:tc>
                <a:tc>
                  <a:txBody>
                    <a:bodyPr/>
                    <a:lstStyle/>
                    <a:p>
                      <a:pPr algn="l" fontAlgn="b"/>
                      <a:r>
                        <a:rPr lang="en-US" sz="1000" u="none" strike="noStrike" dirty="0">
                          <a:effectLst/>
                        </a:rPr>
                        <a:t>22:16050822</a:t>
                      </a:r>
                      <a:endParaRPr lang="en-US" sz="1000" b="0" i="0" u="none" strike="noStrike" dirty="0">
                        <a:solidFill>
                          <a:srgbClr val="000000"/>
                        </a:solidFill>
                        <a:effectLst/>
                        <a:latin typeface="Calibri" panose="020F0502020204030204" pitchFamily="34" charset="0"/>
                      </a:endParaRPr>
                    </a:p>
                  </a:txBody>
                  <a:tcPr marL="5954" marR="5954" marT="5954" marB="0" anchor="b"/>
                </a:tc>
                <a:tc>
                  <a:txBody>
                    <a:bodyPr/>
                    <a:lstStyle/>
                    <a:p>
                      <a:pPr algn="l" fontAlgn="b"/>
                      <a:r>
                        <a:rPr lang="en-US" sz="1000" u="none" strike="noStrike">
                          <a:effectLst/>
                        </a:rPr>
                        <a:t>NA</a:t>
                      </a:r>
                      <a:endParaRPr lang="en-US" sz="1000" b="0" i="0" u="none" strike="noStrike">
                        <a:solidFill>
                          <a:srgbClr val="000000"/>
                        </a:solidFill>
                        <a:effectLst/>
                        <a:latin typeface="Calibri" panose="020F0502020204030204" pitchFamily="34" charset="0"/>
                      </a:endParaRPr>
                    </a:p>
                  </a:txBody>
                  <a:tcPr marL="5954" marR="5954" marT="5954" marB="0" anchor="b"/>
                </a:tc>
                <a:tc>
                  <a:txBody>
                    <a:bodyPr/>
                    <a:lstStyle/>
                    <a:p>
                      <a:pPr algn="l" fontAlgn="b"/>
                      <a:r>
                        <a:rPr lang="en-US" sz="1000" u="none" strike="noStrike">
                          <a:effectLst/>
                        </a:rPr>
                        <a:t>16050822</a:t>
                      </a:r>
                      <a:endParaRPr lang="en-US" sz="1000" b="0" i="0" u="none" strike="noStrike">
                        <a:solidFill>
                          <a:srgbClr val="000000"/>
                        </a:solidFill>
                        <a:effectLst/>
                        <a:latin typeface="Calibri" panose="020F0502020204030204" pitchFamily="34" charset="0"/>
                      </a:endParaRPr>
                    </a:p>
                  </a:txBody>
                  <a:tcPr marL="5954" marR="5954" marT="5954" marB="0" anchor="b"/>
                </a:tc>
                <a:tc>
                  <a:txBody>
                    <a:bodyPr/>
                    <a:lstStyle/>
                    <a:p>
                      <a:pPr algn="l" fontAlgn="b"/>
                      <a:r>
                        <a:rPr lang="en-US" sz="1000" u="none" strike="noStrike">
                          <a:effectLst/>
                        </a:rPr>
                        <a:t>G</a:t>
                      </a:r>
                      <a:endParaRPr lang="en-US" sz="1000" b="0" i="0" u="none" strike="noStrike">
                        <a:solidFill>
                          <a:srgbClr val="000000"/>
                        </a:solidFill>
                        <a:effectLst/>
                        <a:latin typeface="Calibri" panose="020F0502020204030204" pitchFamily="34" charset="0"/>
                      </a:endParaRPr>
                    </a:p>
                  </a:txBody>
                  <a:tcPr marL="5954" marR="5954" marT="5954" marB="0" anchor="b"/>
                </a:tc>
                <a:tc>
                  <a:txBody>
                    <a:bodyPr/>
                    <a:lstStyle/>
                    <a:p>
                      <a:pPr algn="l" fontAlgn="b"/>
                      <a:r>
                        <a:rPr lang="en-US" sz="1000" u="none" strike="noStrike">
                          <a:effectLst/>
                        </a:rPr>
                        <a:t>A</a:t>
                      </a:r>
                      <a:endParaRPr lang="en-US" sz="1000" b="0" i="0" u="none" strike="noStrike">
                        <a:solidFill>
                          <a:srgbClr val="000000"/>
                        </a:solidFill>
                        <a:effectLst/>
                        <a:latin typeface="Calibri" panose="020F0502020204030204" pitchFamily="34" charset="0"/>
                      </a:endParaRPr>
                    </a:p>
                  </a:txBody>
                  <a:tcPr marL="5954" marR="5954" marT="5954" marB="0" anchor="b"/>
                </a:tc>
                <a:tc>
                  <a:txBody>
                    <a:bodyPr/>
                    <a:lstStyle/>
                    <a:p>
                      <a:pPr algn="l" fontAlgn="b"/>
                      <a:r>
                        <a:rPr lang="en-US" sz="1000" u="none" strike="noStrike">
                          <a:effectLst/>
                        </a:rPr>
                        <a:t>3</a:t>
                      </a:r>
                      <a:endParaRPr lang="en-US" sz="1000" b="0" i="0" u="none" strike="noStrike">
                        <a:solidFill>
                          <a:srgbClr val="000000"/>
                        </a:solidFill>
                        <a:effectLst/>
                        <a:latin typeface="Calibri" panose="020F0502020204030204" pitchFamily="34" charset="0"/>
                      </a:endParaRPr>
                    </a:p>
                  </a:txBody>
                  <a:tcPr marL="5954" marR="5954" marT="5954" marB="0" anchor="b"/>
                </a:tc>
                <a:tc>
                  <a:txBody>
                    <a:bodyPr/>
                    <a:lstStyle/>
                    <a:p>
                      <a:pPr algn="l" fontAlgn="b"/>
                      <a:r>
                        <a:rPr lang="en-US" sz="1000" u="none" strike="noStrike">
                          <a:effectLst/>
                        </a:rPr>
                        <a:t>0.728671</a:t>
                      </a:r>
                      <a:endParaRPr lang="en-US" sz="1000" b="0" i="0" u="none" strike="noStrike">
                        <a:solidFill>
                          <a:srgbClr val="000000"/>
                        </a:solidFill>
                        <a:effectLst/>
                        <a:latin typeface="Calibri" panose="020F0502020204030204" pitchFamily="34" charset="0"/>
                      </a:endParaRPr>
                    </a:p>
                  </a:txBody>
                  <a:tcPr marL="5954" marR="5954" marT="5954" marB="0" anchor="b"/>
                </a:tc>
                <a:tc>
                  <a:txBody>
                    <a:bodyPr/>
                    <a:lstStyle/>
                    <a:p>
                      <a:pPr algn="l" fontAlgn="b"/>
                      <a:r>
                        <a:rPr lang="en-US" sz="1000" u="none" strike="noStrike" dirty="0">
                          <a:effectLst/>
                        </a:rPr>
                        <a:t>2.0663</a:t>
                      </a:r>
                      <a:endParaRPr lang="en-US" sz="1000" b="0" i="0" u="none" strike="noStrike" dirty="0">
                        <a:solidFill>
                          <a:srgbClr val="000000"/>
                        </a:solidFill>
                        <a:effectLst/>
                        <a:latin typeface="Calibri" panose="020F0502020204030204" pitchFamily="34" charset="0"/>
                      </a:endParaRPr>
                    </a:p>
                  </a:txBody>
                  <a:tcPr marL="5954" marR="5954" marT="5954" marB="0" anchor="b"/>
                </a:tc>
                <a:tc>
                  <a:txBody>
                    <a:bodyPr/>
                    <a:lstStyle/>
                    <a:p>
                      <a:pPr algn="l" fontAlgn="b"/>
                      <a:r>
                        <a:rPr lang="en-US" sz="1000" u="none" strike="noStrike">
                          <a:effectLst/>
                        </a:rPr>
                        <a:t>0.995115</a:t>
                      </a:r>
                      <a:endParaRPr lang="en-US" sz="1000" b="0" i="0" u="none" strike="noStrike">
                        <a:solidFill>
                          <a:srgbClr val="000000"/>
                        </a:solidFill>
                        <a:effectLst/>
                        <a:latin typeface="Calibri" panose="020F0502020204030204" pitchFamily="34" charset="0"/>
                      </a:endParaRPr>
                    </a:p>
                  </a:txBody>
                  <a:tcPr marL="5954" marR="5954" marT="5954" marB="0" anchor="b"/>
                </a:tc>
                <a:tc>
                  <a:txBody>
                    <a:bodyPr/>
                    <a:lstStyle/>
                    <a:p>
                      <a:pPr algn="l" fontAlgn="b"/>
                      <a:r>
                        <a:rPr lang="en-US" sz="1000" u="none" strike="noStrike">
                          <a:effectLst/>
                        </a:rPr>
                        <a:t>0.815575</a:t>
                      </a:r>
                      <a:endParaRPr lang="en-US" sz="1000" b="0" i="0" u="none" strike="noStrike">
                        <a:solidFill>
                          <a:srgbClr val="000000"/>
                        </a:solidFill>
                        <a:effectLst/>
                        <a:latin typeface="Calibri" panose="020F0502020204030204" pitchFamily="34" charset="0"/>
                      </a:endParaRPr>
                    </a:p>
                  </a:txBody>
                  <a:tcPr marL="5954" marR="5954" marT="5954" marB="0" anchor="b"/>
                </a:tc>
                <a:tc>
                  <a:txBody>
                    <a:bodyPr/>
                    <a:lstStyle/>
                    <a:p>
                      <a:pPr algn="l" fontAlgn="b"/>
                      <a:r>
                        <a:rPr lang="en-US" sz="1000" u="none" strike="noStrike">
                          <a:effectLst/>
                        </a:rPr>
                        <a:t>1.21418</a:t>
                      </a:r>
                      <a:endParaRPr lang="en-US" sz="1000" b="0" i="0" u="none" strike="noStrike">
                        <a:solidFill>
                          <a:srgbClr val="000000"/>
                        </a:solidFill>
                        <a:effectLst/>
                        <a:latin typeface="Calibri" panose="020F0502020204030204" pitchFamily="34" charset="0"/>
                      </a:endParaRPr>
                    </a:p>
                  </a:txBody>
                  <a:tcPr marL="5954" marR="5954" marT="5954" marB="0" anchor="b"/>
                </a:tc>
                <a:tc>
                  <a:txBody>
                    <a:bodyPr/>
                    <a:lstStyle/>
                    <a:p>
                      <a:pPr algn="l" fontAlgn="b"/>
                      <a:r>
                        <a:rPr lang="en-US" sz="1000" u="none" strike="noStrike">
                          <a:effectLst/>
                        </a:rPr>
                        <a:t>NA</a:t>
                      </a:r>
                      <a:endParaRPr lang="en-US" sz="1000" b="0" i="0" u="none" strike="noStrike">
                        <a:solidFill>
                          <a:srgbClr val="000000"/>
                        </a:solidFill>
                        <a:effectLst/>
                        <a:latin typeface="Calibri" panose="020F0502020204030204" pitchFamily="34" charset="0"/>
                      </a:endParaRPr>
                    </a:p>
                  </a:txBody>
                  <a:tcPr marL="5954" marR="5954" marT="5954" marB="0" anchor="b"/>
                </a:tc>
                <a:tc>
                  <a:txBody>
                    <a:bodyPr/>
                    <a:lstStyle/>
                    <a:p>
                      <a:pPr algn="l" fontAlgn="b"/>
                      <a:r>
                        <a:rPr lang="en-US" sz="1000" u="none" strike="noStrike">
                          <a:effectLst/>
                        </a:rPr>
                        <a:t>NA</a:t>
                      </a:r>
                      <a:endParaRPr lang="en-US" sz="1000" b="0" i="0" u="none" strike="noStrike">
                        <a:solidFill>
                          <a:srgbClr val="000000"/>
                        </a:solidFill>
                        <a:effectLst/>
                        <a:latin typeface="Calibri" panose="020F0502020204030204" pitchFamily="34" charset="0"/>
                      </a:endParaRPr>
                    </a:p>
                  </a:txBody>
                  <a:tcPr marL="5954" marR="5954" marT="5954" marB="0" anchor="b"/>
                </a:tc>
                <a:tc>
                  <a:txBody>
                    <a:bodyPr/>
                    <a:lstStyle/>
                    <a:p>
                      <a:pPr algn="l" fontAlgn="b"/>
                      <a:r>
                        <a:rPr lang="en-US" sz="1000" u="none" strike="noStrike">
                          <a:effectLst/>
                        </a:rPr>
                        <a:t>NA</a:t>
                      </a:r>
                      <a:endParaRPr lang="en-US" sz="1000" b="0" i="0" u="none" strike="noStrike">
                        <a:solidFill>
                          <a:srgbClr val="000000"/>
                        </a:solidFill>
                        <a:effectLst/>
                        <a:latin typeface="Calibri" panose="020F0502020204030204" pitchFamily="34" charset="0"/>
                      </a:endParaRPr>
                    </a:p>
                  </a:txBody>
                  <a:tcPr marL="5954" marR="5954" marT="5954" marB="0" anchor="b"/>
                </a:tc>
                <a:tc>
                  <a:txBody>
                    <a:bodyPr/>
                    <a:lstStyle/>
                    <a:p>
                      <a:pPr algn="l" fontAlgn="b"/>
                      <a:r>
                        <a:rPr lang="en-US" sz="1000" u="none" strike="noStrike">
                          <a:effectLst/>
                        </a:rPr>
                        <a:t>NA</a:t>
                      </a:r>
                      <a:endParaRPr lang="en-US" sz="1000" b="0" i="0" u="none" strike="noStrike">
                        <a:solidFill>
                          <a:srgbClr val="000000"/>
                        </a:solidFill>
                        <a:effectLst/>
                        <a:latin typeface="Calibri" panose="020F0502020204030204" pitchFamily="34" charset="0"/>
                      </a:endParaRPr>
                    </a:p>
                  </a:txBody>
                  <a:tcPr marL="5954" marR="5954" marT="5954" marB="0" anchor="b"/>
                </a:tc>
                <a:extLst>
                  <a:ext uri="{0D108BD9-81ED-4DB2-BD59-A6C34878D82A}">
                    <a16:rowId xmlns:a16="http://schemas.microsoft.com/office/drawing/2014/main" val="2545126472"/>
                  </a:ext>
                </a:extLst>
              </a:tr>
              <a:tr h="320351">
                <a:tc>
                  <a:txBody>
                    <a:bodyPr/>
                    <a:lstStyle/>
                    <a:p>
                      <a:pPr algn="l" fontAlgn="b"/>
                      <a:r>
                        <a:rPr lang="en-US" sz="1000" u="none" strike="noStrike">
                          <a:effectLst/>
                        </a:rPr>
                        <a:t>22</a:t>
                      </a:r>
                      <a:endParaRPr lang="en-US" sz="1000" b="0" i="0" u="none" strike="noStrike">
                        <a:solidFill>
                          <a:srgbClr val="000000"/>
                        </a:solidFill>
                        <a:effectLst/>
                        <a:latin typeface="Calibri" panose="020F0502020204030204" pitchFamily="34" charset="0"/>
                      </a:endParaRPr>
                    </a:p>
                  </a:txBody>
                  <a:tcPr marL="5954" marR="5954" marT="5954" marB="0" anchor="b"/>
                </a:tc>
                <a:tc>
                  <a:txBody>
                    <a:bodyPr/>
                    <a:lstStyle/>
                    <a:p>
                      <a:pPr algn="l" fontAlgn="b"/>
                      <a:r>
                        <a:rPr lang="en-US" sz="1000" u="none" strike="noStrike">
                          <a:effectLst/>
                        </a:rPr>
                        <a:t>22:16050922</a:t>
                      </a:r>
                      <a:endParaRPr lang="en-US" sz="1000" b="0" i="0" u="none" strike="noStrike">
                        <a:solidFill>
                          <a:srgbClr val="000000"/>
                        </a:solidFill>
                        <a:effectLst/>
                        <a:latin typeface="Calibri" panose="020F0502020204030204" pitchFamily="34" charset="0"/>
                      </a:endParaRPr>
                    </a:p>
                  </a:txBody>
                  <a:tcPr marL="5954" marR="5954" marT="5954" marB="0" anchor="b"/>
                </a:tc>
                <a:tc>
                  <a:txBody>
                    <a:bodyPr/>
                    <a:lstStyle/>
                    <a:p>
                      <a:pPr algn="l" fontAlgn="b"/>
                      <a:r>
                        <a:rPr lang="en-US" sz="1000" u="none" strike="noStrike">
                          <a:effectLst/>
                        </a:rPr>
                        <a:t>NA</a:t>
                      </a:r>
                      <a:endParaRPr lang="en-US" sz="1000" b="0" i="0" u="none" strike="noStrike">
                        <a:solidFill>
                          <a:srgbClr val="000000"/>
                        </a:solidFill>
                        <a:effectLst/>
                        <a:latin typeface="Calibri" panose="020F0502020204030204" pitchFamily="34" charset="0"/>
                      </a:endParaRPr>
                    </a:p>
                  </a:txBody>
                  <a:tcPr marL="5954" marR="5954" marT="5954" marB="0" anchor="b"/>
                </a:tc>
                <a:tc>
                  <a:txBody>
                    <a:bodyPr/>
                    <a:lstStyle/>
                    <a:p>
                      <a:pPr algn="l" fontAlgn="b"/>
                      <a:r>
                        <a:rPr lang="en-US" sz="1000" u="none" strike="noStrike">
                          <a:effectLst/>
                        </a:rPr>
                        <a:t>16050922</a:t>
                      </a:r>
                      <a:endParaRPr lang="en-US" sz="1000" b="0" i="0" u="none" strike="noStrike">
                        <a:solidFill>
                          <a:srgbClr val="000000"/>
                        </a:solidFill>
                        <a:effectLst/>
                        <a:latin typeface="Calibri" panose="020F0502020204030204" pitchFamily="34" charset="0"/>
                      </a:endParaRPr>
                    </a:p>
                  </a:txBody>
                  <a:tcPr marL="5954" marR="5954" marT="5954" marB="0" anchor="b"/>
                </a:tc>
                <a:tc>
                  <a:txBody>
                    <a:bodyPr/>
                    <a:lstStyle/>
                    <a:p>
                      <a:pPr algn="l" fontAlgn="b"/>
                      <a:r>
                        <a:rPr lang="en-US" sz="1000" u="none" strike="noStrike">
                          <a:effectLst/>
                        </a:rPr>
                        <a:t>T</a:t>
                      </a:r>
                      <a:endParaRPr lang="en-US" sz="1000" b="0" i="0" u="none" strike="noStrike">
                        <a:solidFill>
                          <a:srgbClr val="000000"/>
                        </a:solidFill>
                        <a:effectLst/>
                        <a:latin typeface="Calibri" panose="020F0502020204030204" pitchFamily="34" charset="0"/>
                      </a:endParaRPr>
                    </a:p>
                  </a:txBody>
                  <a:tcPr marL="5954" marR="5954" marT="5954" marB="0" anchor="b"/>
                </a:tc>
                <a:tc>
                  <a:txBody>
                    <a:bodyPr/>
                    <a:lstStyle/>
                    <a:p>
                      <a:pPr algn="l" fontAlgn="b"/>
                      <a:r>
                        <a:rPr lang="en-US" sz="1000" u="none" strike="noStrike">
                          <a:effectLst/>
                        </a:rPr>
                        <a:t>G</a:t>
                      </a:r>
                      <a:endParaRPr lang="en-US" sz="1000" b="0" i="0" u="none" strike="noStrike">
                        <a:solidFill>
                          <a:srgbClr val="000000"/>
                        </a:solidFill>
                        <a:effectLst/>
                        <a:latin typeface="Calibri" panose="020F0502020204030204" pitchFamily="34" charset="0"/>
                      </a:endParaRPr>
                    </a:p>
                  </a:txBody>
                  <a:tcPr marL="5954" marR="5954" marT="5954" marB="0" anchor="b"/>
                </a:tc>
                <a:tc>
                  <a:txBody>
                    <a:bodyPr/>
                    <a:lstStyle/>
                    <a:p>
                      <a:pPr algn="l" fontAlgn="b"/>
                      <a:r>
                        <a:rPr lang="en-US" sz="1000" u="none" strike="noStrike">
                          <a:effectLst/>
                        </a:rPr>
                        <a:t>4</a:t>
                      </a:r>
                      <a:endParaRPr lang="en-US" sz="1000" b="0" i="0" u="none" strike="noStrike">
                        <a:solidFill>
                          <a:srgbClr val="000000"/>
                        </a:solidFill>
                        <a:effectLst/>
                        <a:latin typeface="Calibri" panose="020F0502020204030204" pitchFamily="34" charset="0"/>
                      </a:endParaRPr>
                    </a:p>
                  </a:txBody>
                  <a:tcPr marL="5954" marR="5954" marT="5954" marB="0" anchor="b"/>
                </a:tc>
                <a:tc>
                  <a:txBody>
                    <a:bodyPr/>
                    <a:lstStyle/>
                    <a:p>
                      <a:pPr algn="l" fontAlgn="b"/>
                      <a:r>
                        <a:rPr lang="en-US" sz="1000" u="none" strike="noStrike">
                          <a:effectLst/>
                        </a:rPr>
                        <a:t>0.999817</a:t>
                      </a:r>
                      <a:endParaRPr lang="en-US" sz="1000" b="0" i="0" u="none" strike="noStrike">
                        <a:solidFill>
                          <a:srgbClr val="000000"/>
                        </a:solidFill>
                        <a:effectLst/>
                        <a:latin typeface="Calibri" panose="020F0502020204030204" pitchFamily="34" charset="0"/>
                      </a:endParaRPr>
                    </a:p>
                  </a:txBody>
                  <a:tcPr marL="5954" marR="5954" marT="5954" marB="0" anchor="b"/>
                </a:tc>
                <a:tc>
                  <a:txBody>
                    <a:bodyPr/>
                    <a:lstStyle/>
                    <a:p>
                      <a:pPr algn="l" fontAlgn="b"/>
                      <a:r>
                        <a:rPr lang="en-US" sz="1000" u="none" strike="noStrike">
                          <a:effectLst/>
                        </a:rPr>
                        <a:t>NA</a:t>
                      </a:r>
                      <a:endParaRPr lang="en-US" sz="1000" b="0" i="0" u="none" strike="noStrike">
                        <a:solidFill>
                          <a:srgbClr val="000000"/>
                        </a:solidFill>
                        <a:effectLst/>
                        <a:latin typeface="Calibri" panose="020F0502020204030204" pitchFamily="34" charset="0"/>
                      </a:endParaRPr>
                    </a:p>
                  </a:txBody>
                  <a:tcPr marL="5954" marR="5954" marT="5954" marB="0" anchor="b"/>
                </a:tc>
                <a:tc>
                  <a:txBody>
                    <a:bodyPr/>
                    <a:lstStyle/>
                    <a:p>
                      <a:pPr algn="l" fontAlgn="b"/>
                      <a:r>
                        <a:rPr lang="en-US" sz="1000" u="none" strike="noStrike">
                          <a:effectLst/>
                        </a:rPr>
                        <a:t>1.03182</a:t>
                      </a:r>
                      <a:endParaRPr lang="en-US" sz="1000" b="0" i="0" u="none" strike="noStrike">
                        <a:solidFill>
                          <a:srgbClr val="000000"/>
                        </a:solidFill>
                        <a:effectLst/>
                        <a:latin typeface="Calibri" panose="020F0502020204030204" pitchFamily="34" charset="0"/>
                      </a:endParaRPr>
                    </a:p>
                  </a:txBody>
                  <a:tcPr marL="5954" marR="5954" marT="5954" marB="0" anchor="b"/>
                </a:tc>
                <a:tc>
                  <a:txBody>
                    <a:bodyPr/>
                    <a:lstStyle/>
                    <a:p>
                      <a:pPr algn="l" fontAlgn="b"/>
                      <a:r>
                        <a:rPr lang="en-US" sz="1000" u="none" strike="noStrike">
                          <a:effectLst/>
                        </a:rPr>
                        <a:t>0.000592</a:t>
                      </a:r>
                      <a:endParaRPr lang="en-US" sz="1000" b="0" i="0" u="none" strike="noStrike">
                        <a:solidFill>
                          <a:srgbClr val="000000"/>
                        </a:solidFill>
                        <a:effectLst/>
                        <a:latin typeface="Calibri" panose="020F0502020204030204" pitchFamily="34" charset="0"/>
                      </a:endParaRPr>
                    </a:p>
                  </a:txBody>
                  <a:tcPr marL="5954" marR="5954" marT="5954" marB="0" anchor="b"/>
                </a:tc>
                <a:tc>
                  <a:txBody>
                    <a:bodyPr/>
                    <a:lstStyle/>
                    <a:p>
                      <a:pPr algn="l" fontAlgn="b"/>
                      <a:r>
                        <a:rPr lang="en-US" sz="1000" u="none" strike="noStrike">
                          <a:effectLst/>
                        </a:rPr>
                        <a:t>1798.21</a:t>
                      </a:r>
                      <a:endParaRPr lang="en-US" sz="1000" b="0" i="0" u="none" strike="noStrike">
                        <a:solidFill>
                          <a:srgbClr val="000000"/>
                        </a:solidFill>
                        <a:effectLst/>
                        <a:latin typeface="Calibri" panose="020F0502020204030204" pitchFamily="34" charset="0"/>
                      </a:endParaRPr>
                    </a:p>
                  </a:txBody>
                  <a:tcPr marL="5954" marR="5954" marT="5954" marB="0" anchor="b"/>
                </a:tc>
                <a:tc>
                  <a:txBody>
                    <a:bodyPr/>
                    <a:lstStyle/>
                    <a:p>
                      <a:pPr algn="l" fontAlgn="b"/>
                      <a:r>
                        <a:rPr lang="en-US" sz="1000" u="none" strike="noStrike">
                          <a:effectLst/>
                        </a:rPr>
                        <a:t>NA</a:t>
                      </a:r>
                      <a:endParaRPr lang="en-US" sz="1000" b="0" i="0" u="none" strike="noStrike">
                        <a:solidFill>
                          <a:srgbClr val="000000"/>
                        </a:solidFill>
                        <a:effectLst/>
                        <a:latin typeface="Calibri" panose="020F0502020204030204" pitchFamily="34" charset="0"/>
                      </a:endParaRPr>
                    </a:p>
                  </a:txBody>
                  <a:tcPr marL="5954" marR="5954" marT="5954" marB="0" anchor="b"/>
                </a:tc>
                <a:tc>
                  <a:txBody>
                    <a:bodyPr/>
                    <a:lstStyle/>
                    <a:p>
                      <a:pPr algn="l" fontAlgn="b"/>
                      <a:r>
                        <a:rPr lang="en-US" sz="1000" u="none" strike="noStrike">
                          <a:effectLst/>
                        </a:rPr>
                        <a:t>NA</a:t>
                      </a:r>
                      <a:endParaRPr lang="en-US" sz="1000" b="0" i="0" u="none" strike="noStrike">
                        <a:solidFill>
                          <a:srgbClr val="000000"/>
                        </a:solidFill>
                        <a:effectLst/>
                        <a:latin typeface="Calibri" panose="020F0502020204030204" pitchFamily="34" charset="0"/>
                      </a:endParaRPr>
                    </a:p>
                  </a:txBody>
                  <a:tcPr marL="5954" marR="5954" marT="5954" marB="0" anchor="b"/>
                </a:tc>
                <a:tc>
                  <a:txBody>
                    <a:bodyPr/>
                    <a:lstStyle/>
                    <a:p>
                      <a:pPr algn="l" fontAlgn="b"/>
                      <a:r>
                        <a:rPr lang="en-US" sz="1000" u="none" strike="noStrike">
                          <a:effectLst/>
                        </a:rPr>
                        <a:t>NA</a:t>
                      </a:r>
                      <a:endParaRPr lang="en-US" sz="1000" b="0" i="0" u="none" strike="noStrike">
                        <a:solidFill>
                          <a:srgbClr val="000000"/>
                        </a:solidFill>
                        <a:effectLst/>
                        <a:latin typeface="Calibri" panose="020F0502020204030204" pitchFamily="34" charset="0"/>
                      </a:endParaRPr>
                    </a:p>
                  </a:txBody>
                  <a:tcPr marL="5954" marR="5954" marT="5954" marB="0" anchor="b"/>
                </a:tc>
                <a:tc>
                  <a:txBody>
                    <a:bodyPr/>
                    <a:lstStyle/>
                    <a:p>
                      <a:pPr algn="l" fontAlgn="b"/>
                      <a:r>
                        <a:rPr lang="en-US" sz="1000" u="none" strike="noStrike">
                          <a:effectLst/>
                        </a:rPr>
                        <a:t>NA</a:t>
                      </a:r>
                      <a:endParaRPr lang="en-US" sz="1000" b="0" i="0" u="none" strike="noStrike">
                        <a:solidFill>
                          <a:srgbClr val="000000"/>
                        </a:solidFill>
                        <a:effectLst/>
                        <a:latin typeface="Calibri" panose="020F0502020204030204" pitchFamily="34" charset="0"/>
                      </a:endParaRPr>
                    </a:p>
                  </a:txBody>
                  <a:tcPr marL="5954" marR="5954" marT="5954" marB="0" anchor="b"/>
                </a:tc>
                <a:extLst>
                  <a:ext uri="{0D108BD9-81ED-4DB2-BD59-A6C34878D82A}">
                    <a16:rowId xmlns:a16="http://schemas.microsoft.com/office/drawing/2014/main" val="3577743031"/>
                  </a:ext>
                </a:extLst>
              </a:tr>
              <a:tr h="320351">
                <a:tc>
                  <a:txBody>
                    <a:bodyPr/>
                    <a:lstStyle/>
                    <a:p>
                      <a:pPr algn="l" fontAlgn="b"/>
                      <a:r>
                        <a:rPr lang="en-US" sz="1000" u="none" strike="noStrike" dirty="0">
                          <a:effectLst/>
                        </a:rPr>
                        <a:t>22</a:t>
                      </a:r>
                      <a:endParaRPr lang="en-US" sz="1000" b="0" i="0" u="none" strike="noStrike" dirty="0">
                        <a:solidFill>
                          <a:srgbClr val="000000"/>
                        </a:solidFill>
                        <a:effectLst/>
                        <a:latin typeface="Calibri" panose="020F0502020204030204" pitchFamily="34" charset="0"/>
                      </a:endParaRPr>
                    </a:p>
                  </a:txBody>
                  <a:tcPr marL="5954" marR="5954" marT="5954" marB="0" anchor="b"/>
                </a:tc>
                <a:tc>
                  <a:txBody>
                    <a:bodyPr/>
                    <a:lstStyle/>
                    <a:p>
                      <a:pPr algn="l" fontAlgn="b"/>
                      <a:r>
                        <a:rPr lang="en-US" sz="1000" u="none" strike="noStrike">
                          <a:effectLst/>
                        </a:rPr>
                        <a:t>22:16050984</a:t>
                      </a:r>
                      <a:endParaRPr lang="en-US" sz="1000" b="0" i="0" u="none" strike="noStrike">
                        <a:solidFill>
                          <a:srgbClr val="000000"/>
                        </a:solidFill>
                        <a:effectLst/>
                        <a:latin typeface="Calibri" panose="020F0502020204030204" pitchFamily="34" charset="0"/>
                      </a:endParaRPr>
                    </a:p>
                  </a:txBody>
                  <a:tcPr marL="5954" marR="5954" marT="5954" marB="0" anchor="b"/>
                </a:tc>
                <a:tc>
                  <a:txBody>
                    <a:bodyPr/>
                    <a:lstStyle/>
                    <a:p>
                      <a:pPr algn="l" fontAlgn="b"/>
                      <a:r>
                        <a:rPr lang="en-US" sz="1000" u="none" strike="noStrike">
                          <a:effectLst/>
                        </a:rPr>
                        <a:t>NA</a:t>
                      </a:r>
                      <a:endParaRPr lang="en-US" sz="1000" b="0" i="0" u="none" strike="noStrike">
                        <a:solidFill>
                          <a:srgbClr val="000000"/>
                        </a:solidFill>
                        <a:effectLst/>
                        <a:latin typeface="Calibri" panose="020F0502020204030204" pitchFamily="34" charset="0"/>
                      </a:endParaRPr>
                    </a:p>
                  </a:txBody>
                  <a:tcPr marL="5954" marR="5954" marT="5954" marB="0" anchor="b"/>
                </a:tc>
                <a:tc>
                  <a:txBody>
                    <a:bodyPr/>
                    <a:lstStyle/>
                    <a:p>
                      <a:pPr algn="l" fontAlgn="b"/>
                      <a:r>
                        <a:rPr lang="en-US" sz="1000" u="none" strike="noStrike">
                          <a:effectLst/>
                        </a:rPr>
                        <a:t>16050984</a:t>
                      </a:r>
                      <a:endParaRPr lang="en-US" sz="1000" b="0" i="0" u="none" strike="noStrike">
                        <a:solidFill>
                          <a:srgbClr val="000000"/>
                        </a:solidFill>
                        <a:effectLst/>
                        <a:latin typeface="Calibri" panose="020F0502020204030204" pitchFamily="34" charset="0"/>
                      </a:endParaRPr>
                    </a:p>
                  </a:txBody>
                  <a:tcPr marL="5954" marR="5954" marT="5954" marB="0" anchor="b"/>
                </a:tc>
                <a:tc>
                  <a:txBody>
                    <a:bodyPr/>
                    <a:lstStyle/>
                    <a:p>
                      <a:pPr algn="l" fontAlgn="b"/>
                      <a:r>
                        <a:rPr lang="en-US" sz="1000" u="none" strike="noStrike">
                          <a:effectLst/>
                        </a:rPr>
                        <a:t>C</a:t>
                      </a:r>
                      <a:endParaRPr lang="en-US" sz="1000" b="0" i="0" u="none" strike="noStrike">
                        <a:solidFill>
                          <a:srgbClr val="000000"/>
                        </a:solidFill>
                        <a:effectLst/>
                        <a:latin typeface="Calibri" panose="020F0502020204030204" pitchFamily="34" charset="0"/>
                      </a:endParaRPr>
                    </a:p>
                  </a:txBody>
                  <a:tcPr marL="5954" marR="5954" marT="5954" marB="0" anchor="b"/>
                </a:tc>
                <a:tc>
                  <a:txBody>
                    <a:bodyPr/>
                    <a:lstStyle/>
                    <a:p>
                      <a:pPr algn="l" fontAlgn="b"/>
                      <a:r>
                        <a:rPr lang="en-US" sz="1000" u="none" strike="noStrike">
                          <a:effectLst/>
                        </a:rPr>
                        <a:t>G</a:t>
                      </a:r>
                      <a:endParaRPr lang="en-US" sz="1000" b="0" i="0" u="none" strike="noStrike">
                        <a:solidFill>
                          <a:srgbClr val="000000"/>
                        </a:solidFill>
                        <a:effectLst/>
                        <a:latin typeface="Calibri" panose="020F0502020204030204" pitchFamily="34" charset="0"/>
                      </a:endParaRPr>
                    </a:p>
                  </a:txBody>
                  <a:tcPr marL="5954" marR="5954" marT="5954" marB="0" anchor="b"/>
                </a:tc>
                <a:tc>
                  <a:txBody>
                    <a:bodyPr/>
                    <a:lstStyle/>
                    <a:p>
                      <a:pPr algn="l" fontAlgn="b"/>
                      <a:r>
                        <a:rPr lang="en-US" sz="1000" u="none" strike="noStrike">
                          <a:effectLst/>
                        </a:rPr>
                        <a:t>5</a:t>
                      </a:r>
                      <a:endParaRPr lang="en-US" sz="1000" b="0" i="0" u="none" strike="noStrike">
                        <a:solidFill>
                          <a:srgbClr val="000000"/>
                        </a:solidFill>
                        <a:effectLst/>
                        <a:latin typeface="Calibri" panose="020F0502020204030204" pitchFamily="34" charset="0"/>
                      </a:endParaRPr>
                    </a:p>
                  </a:txBody>
                  <a:tcPr marL="5954" marR="5954" marT="5954" marB="0" anchor="b"/>
                </a:tc>
                <a:tc>
                  <a:txBody>
                    <a:bodyPr/>
                    <a:lstStyle/>
                    <a:p>
                      <a:pPr algn="l" fontAlgn="b"/>
                      <a:r>
                        <a:rPr lang="en-US" sz="1000" u="none" strike="noStrike" dirty="0">
                          <a:effectLst/>
                        </a:rPr>
                        <a:t>0.999843</a:t>
                      </a:r>
                      <a:endParaRPr lang="en-US" sz="1000" b="0" i="0" u="none" strike="noStrike" dirty="0">
                        <a:solidFill>
                          <a:srgbClr val="000000"/>
                        </a:solidFill>
                        <a:effectLst/>
                        <a:latin typeface="Calibri" panose="020F0502020204030204" pitchFamily="34" charset="0"/>
                      </a:endParaRPr>
                    </a:p>
                  </a:txBody>
                  <a:tcPr marL="5954" marR="5954" marT="5954" marB="0" anchor="b"/>
                </a:tc>
                <a:tc>
                  <a:txBody>
                    <a:bodyPr/>
                    <a:lstStyle/>
                    <a:p>
                      <a:pPr algn="l" fontAlgn="b"/>
                      <a:r>
                        <a:rPr lang="en-US" sz="1000" u="none" strike="noStrike">
                          <a:effectLst/>
                        </a:rPr>
                        <a:t>NA</a:t>
                      </a:r>
                      <a:endParaRPr lang="en-US" sz="1000" b="0" i="0" u="none" strike="noStrike">
                        <a:solidFill>
                          <a:srgbClr val="000000"/>
                        </a:solidFill>
                        <a:effectLst/>
                        <a:latin typeface="Calibri" panose="020F0502020204030204" pitchFamily="34" charset="0"/>
                      </a:endParaRPr>
                    </a:p>
                  </a:txBody>
                  <a:tcPr marL="5954" marR="5954" marT="5954" marB="0" anchor="b"/>
                </a:tc>
                <a:tc>
                  <a:txBody>
                    <a:bodyPr/>
                    <a:lstStyle/>
                    <a:p>
                      <a:pPr algn="l" fontAlgn="b"/>
                      <a:r>
                        <a:rPr lang="en-US" sz="1000" u="none" strike="noStrike">
                          <a:effectLst/>
                        </a:rPr>
                        <a:t>1.07074</a:t>
                      </a:r>
                      <a:endParaRPr lang="en-US" sz="1000" b="0" i="0" u="none" strike="noStrike">
                        <a:solidFill>
                          <a:srgbClr val="000000"/>
                        </a:solidFill>
                        <a:effectLst/>
                        <a:latin typeface="Calibri" panose="020F0502020204030204" pitchFamily="34" charset="0"/>
                      </a:endParaRPr>
                    </a:p>
                  </a:txBody>
                  <a:tcPr marL="5954" marR="5954" marT="5954" marB="0" anchor="b"/>
                </a:tc>
                <a:tc>
                  <a:txBody>
                    <a:bodyPr/>
                    <a:lstStyle/>
                    <a:p>
                      <a:pPr algn="l" fontAlgn="b"/>
                      <a:r>
                        <a:rPr lang="en-US" sz="1000" u="none" strike="noStrike">
                          <a:effectLst/>
                        </a:rPr>
                        <a:t>0.000315</a:t>
                      </a:r>
                      <a:endParaRPr lang="en-US" sz="1000" b="0" i="0" u="none" strike="noStrike">
                        <a:solidFill>
                          <a:srgbClr val="000000"/>
                        </a:solidFill>
                        <a:effectLst/>
                        <a:latin typeface="Calibri" panose="020F0502020204030204" pitchFamily="34" charset="0"/>
                      </a:endParaRPr>
                    </a:p>
                  </a:txBody>
                  <a:tcPr marL="5954" marR="5954" marT="5954" marB="0" anchor="b"/>
                </a:tc>
                <a:tc>
                  <a:txBody>
                    <a:bodyPr/>
                    <a:lstStyle/>
                    <a:p>
                      <a:pPr algn="l" fontAlgn="b"/>
                      <a:r>
                        <a:rPr lang="en-US" sz="1000" u="none" strike="noStrike">
                          <a:effectLst/>
                        </a:rPr>
                        <a:t>3636.86</a:t>
                      </a:r>
                      <a:endParaRPr lang="en-US" sz="1000" b="0" i="0" u="none" strike="noStrike">
                        <a:solidFill>
                          <a:srgbClr val="000000"/>
                        </a:solidFill>
                        <a:effectLst/>
                        <a:latin typeface="Calibri" panose="020F0502020204030204" pitchFamily="34" charset="0"/>
                      </a:endParaRPr>
                    </a:p>
                  </a:txBody>
                  <a:tcPr marL="5954" marR="5954" marT="5954" marB="0" anchor="b"/>
                </a:tc>
                <a:tc>
                  <a:txBody>
                    <a:bodyPr/>
                    <a:lstStyle/>
                    <a:p>
                      <a:pPr algn="l" fontAlgn="b"/>
                      <a:r>
                        <a:rPr lang="en-US" sz="1000" u="none" strike="noStrike">
                          <a:effectLst/>
                        </a:rPr>
                        <a:t>NA</a:t>
                      </a:r>
                      <a:endParaRPr lang="en-US" sz="1000" b="0" i="0" u="none" strike="noStrike">
                        <a:solidFill>
                          <a:srgbClr val="000000"/>
                        </a:solidFill>
                        <a:effectLst/>
                        <a:latin typeface="Calibri" panose="020F0502020204030204" pitchFamily="34" charset="0"/>
                      </a:endParaRPr>
                    </a:p>
                  </a:txBody>
                  <a:tcPr marL="5954" marR="5954" marT="5954" marB="0" anchor="b"/>
                </a:tc>
                <a:tc>
                  <a:txBody>
                    <a:bodyPr/>
                    <a:lstStyle/>
                    <a:p>
                      <a:pPr algn="l" fontAlgn="b"/>
                      <a:r>
                        <a:rPr lang="en-US" sz="1000" u="none" strike="noStrike">
                          <a:effectLst/>
                        </a:rPr>
                        <a:t>NA</a:t>
                      </a:r>
                      <a:endParaRPr lang="en-US" sz="1000" b="0" i="0" u="none" strike="noStrike">
                        <a:solidFill>
                          <a:srgbClr val="000000"/>
                        </a:solidFill>
                        <a:effectLst/>
                        <a:latin typeface="Calibri" panose="020F0502020204030204" pitchFamily="34" charset="0"/>
                      </a:endParaRPr>
                    </a:p>
                  </a:txBody>
                  <a:tcPr marL="5954" marR="5954" marT="5954" marB="0" anchor="b"/>
                </a:tc>
                <a:tc>
                  <a:txBody>
                    <a:bodyPr/>
                    <a:lstStyle/>
                    <a:p>
                      <a:pPr algn="l" fontAlgn="b"/>
                      <a:r>
                        <a:rPr lang="en-US" sz="1000" u="none" strike="noStrike">
                          <a:effectLst/>
                        </a:rPr>
                        <a:t>NA</a:t>
                      </a:r>
                      <a:endParaRPr lang="en-US" sz="1000" b="0" i="0" u="none" strike="noStrike">
                        <a:solidFill>
                          <a:srgbClr val="000000"/>
                        </a:solidFill>
                        <a:effectLst/>
                        <a:latin typeface="Calibri" panose="020F0502020204030204" pitchFamily="34" charset="0"/>
                      </a:endParaRPr>
                    </a:p>
                  </a:txBody>
                  <a:tcPr marL="5954" marR="5954" marT="5954" marB="0" anchor="b"/>
                </a:tc>
                <a:tc>
                  <a:txBody>
                    <a:bodyPr/>
                    <a:lstStyle/>
                    <a:p>
                      <a:pPr algn="l" fontAlgn="b"/>
                      <a:r>
                        <a:rPr lang="en-US" sz="1000" u="none" strike="noStrike">
                          <a:effectLst/>
                        </a:rPr>
                        <a:t>NA</a:t>
                      </a:r>
                      <a:endParaRPr lang="en-US" sz="1000" b="0" i="0" u="none" strike="noStrike">
                        <a:solidFill>
                          <a:srgbClr val="000000"/>
                        </a:solidFill>
                        <a:effectLst/>
                        <a:latin typeface="Calibri" panose="020F0502020204030204" pitchFamily="34" charset="0"/>
                      </a:endParaRPr>
                    </a:p>
                  </a:txBody>
                  <a:tcPr marL="5954" marR="5954" marT="5954" marB="0" anchor="b"/>
                </a:tc>
                <a:extLst>
                  <a:ext uri="{0D108BD9-81ED-4DB2-BD59-A6C34878D82A}">
                    <a16:rowId xmlns:a16="http://schemas.microsoft.com/office/drawing/2014/main" val="3510490340"/>
                  </a:ext>
                </a:extLst>
              </a:tr>
              <a:tr h="320351">
                <a:tc>
                  <a:txBody>
                    <a:bodyPr/>
                    <a:lstStyle/>
                    <a:p>
                      <a:pPr algn="l" fontAlgn="b"/>
                      <a:r>
                        <a:rPr lang="en-US" sz="1000" u="none" strike="noStrike" dirty="0">
                          <a:effectLst/>
                        </a:rPr>
                        <a:t>22</a:t>
                      </a:r>
                      <a:endParaRPr lang="en-US" sz="1000" b="0" i="0" u="none" strike="noStrike" dirty="0">
                        <a:solidFill>
                          <a:srgbClr val="000000"/>
                        </a:solidFill>
                        <a:effectLst/>
                        <a:latin typeface="Calibri" panose="020F0502020204030204" pitchFamily="34" charset="0"/>
                      </a:endParaRPr>
                    </a:p>
                  </a:txBody>
                  <a:tcPr marL="5954" marR="5954" marT="5954" marB="0" anchor="b"/>
                </a:tc>
                <a:tc>
                  <a:txBody>
                    <a:bodyPr/>
                    <a:lstStyle/>
                    <a:p>
                      <a:pPr algn="l" fontAlgn="b"/>
                      <a:r>
                        <a:rPr lang="en-US" sz="1000" u="none" strike="noStrike" dirty="0">
                          <a:effectLst/>
                        </a:rPr>
                        <a:t>22:16051099</a:t>
                      </a:r>
                      <a:endParaRPr lang="en-US" sz="1000" b="0" i="0" u="none" strike="noStrike" dirty="0">
                        <a:solidFill>
                          <a:srgbClr val="000000"/>
                        </a:solidFill>
                        <a:effectLst/>
                        <a:latin typeface="Calibri" panose="020F0502020204030204" pitchFamily="34" charset="0"/>
                      </a:endParaRPr>
                    </a:p>
                  </a:txBody>
                  <a:tcPr marL="5954" marR="5954" marT="5954" marB="0" anchor="b"/>
                </a:tc>
                <a:tc>
                  <a:txBody>
                    <a:bodyPr/>
                    <a:lstStyle/>
                    <a:p>
                      <a:pPr algn="l" fontAlgn="b"/>
                      <a:r>
                        <a:rPr lang="en-US" sz="1000" u="none" strike="noStrike" dirty="0">
                          <a:effectLst/>
                        </a:rPr>
                        <a:t>NA</a:t>
                      </a:r>
                      <a:endParaRPr lang="en-US" sz="1000" b="0" i="0" u="none" strike="noStrike" dirty="0">
                        <a:solidFill>
                          <a:srgbClr val="000000"/>
                        </a:solidFill>
                        <a:effectLst/>
                        <a:latin typeface="Calibri" panose="020F0502020204030204" pitchFamily="34" charset="0"/>
                      </a:endParaRPr>
                    </a:p>
                  </a:txBody>
                  <a:tcPr marL="5954" marR="5954" marT="5954" marB="0" anchor="b"/>
                </a:tc>
                <a:tc>
                  <a:txBody>
                    <a:bodyPr/>
                    <a:lstStyle/>
                    <a:p>
                      <a:pPr algn="l" fontAlgn="b"/>
                      <a:r>
                        <a:rPr lang="en-US" sz="1000" u="none" strike="noStrike" dirty="0">
                          <a:effectLst/>
                        </a:rPr>
                        <a:t>16051099</a:t>
                      </a:r>
                      <a:endParaRPr lang="en-US" sz="1000" b="0" i="0" u="none" strike="noStrike" dirty="0">
                        <a:solidFill>
                          <a:srgbClr val="000000"/>
                        </a:solidFill>
                        <a:effectLst/>
                        <a:latin typeface="Calibri" panose="020F0502020204030204" pitchFamily="34" charset="0"/>
                      </a:endParaRPr>
                    </a:p>
                  </a:txBody>
                  <a:tcPr marL="5954" marR="5954" marT="5954" marB="0" anchor="b"/>
                </a:tc>
                <a:tc>
                  <a:txBody>
                    <a:bodyPr/>
                    <a:lstStyle/>
                    <a:p>
                      <a:pPr algn="l" fontAlgn="b"/>
                      <a:r>
                        <a:rPr lang="en-US" sz="1000" u="none" strike="noStrike" dirty="0">
                          <a:effectLst/>
                        </a:rPr>
                        <a:t>G</a:t>
                      </a:r>
                      <a:endParaRPr lang="en-US" sz="1000" b="0" i="0" u="none" strike="noStrike" dirty="0">
                        <a:solidFill>
                          <a:srgbClr val="000000"/>
                        </a:solidFill>
                        <a:effectLst/>
                        <a:latin typeface="Calibri" panose="020F0502020204030204" pitchFamily="34" charset="0"/>
                      </a:endParaRPr>
                    </a:p>
                  </a:txBody>
                  <a:tcPr marL="5954" marR="5954" marT="5954" marB="0" anchor="b"/>
                </a:tc>
                <a:tc>
                  <a:txBody>
                    <a:bodyPr/>
                    <a:lstStyle/>
                    <a:p>
                      <a:pPr algn="l" fontAlgn="b"/>
                      <a:r>
                        <a:rPr lang="en-US" sz="1000" u="none" strike="noStrike" dirty="0">
                          <a:effectLst/>
                        </a:rPr>
                        <a:t>T</a:t>
                      </a:r>
                      <a:endParaRPr lang="en-US" sz="1000" b="0" i="0" u="none" strike="noStrike" dirty="0">
                        <a:solidFill>
                          <a:srgbClr val="000000"/>
                        </a:solidFill>
                        <a:effectLst/>
                        <a:latin typeface="Calibri" panose="020F0502020204030204" pitchFamily="34" charset="0"/>
                      </a:endParaRPr>
                    </a:p>
                  </a:txBody>
                  <a:tcPr marL="5954" marR="5954" marT="5954" marB="0" anchor="b"/>
                </a:tc>
                <a:tc>
                  <a:txBody>
                    <a:bodyPr/>
                    <a:lstStyle/>
                    <a:p>
                      <a:pPr algn="l" fontAlgn="b"/>
                      <a:r>
                        <a:rPr lang="en-US" sz="1000" u="none" strike="noStrike" dirty="0">
                          <a:effectLst/>
                        </a:rPr>
                        <a:t>6</a:t>
                      </a:r>
                      <a:endParaRPr lang="en-US" sz="1000" b="0" i="0" u="none" strike="noStrike" dirty="0">
                        <a:solidFill>
                          <a:srgbClr val="000000"/>
                        </a:solidFill>
                        <a:effectLst/>
                        <a:latin typeface="Calibri" panose="020F0502020204030204" pitchFamily="34" charset="0"/>
                      </a:endParaRPr>
                    </a:p>
                  </a:txBody>
                  <a:tcPr marL="5954" marR="5954" marT="5954" marB="0" anchor="b"/>
                </a:tc>
                <a:tc>
                  <a:txBody>
                    <a:bodyPr/>
                    <a:lstStyle/>
                    <a:p>
                      <a:pPr algn="l" fontAlgn="b"/>
                      <a:r>
                        <a:rPr lang="en-US" sz="1000" u="none" strike="noStrike" dirty="0">
                          <a:effectLst/>
                        </a:rPr>
                        <a:t>0.999962</a:t>
                      </a:r>
                      <a:endParaRPr lang="en-US" sz="1000" b="0" i="0" u="none" strike="noStrike" dirty="0">
                        <a:solidFill>
                          <a:srgbClr val="000000"/>
                        </a:solidFill>
                        <a:effectLst/>
                        <a:latin typeface="Calibri" panose="020F0502020204030204" pitchFamily="34" charset="0"/>
                      </a:endParaRPr>
                    </a:p>
                  </a:txBody>
                  <a:tcPr marL="5954" marR="5954" marT="5954" marB="0" anchor="b"/>
                </a:tc>
                <a:tc>
                  <a:txBody>
                    <a:bodyPr/>
                    <a:lstStyle/>
                    <a:p>
                      <a:pPr algn="l" fontAlgn="b"/>
                      <a:r>
                        <a:rPr lang="en-US" sz="1000" u="none" strike="noStrike" dirty="0">
                          <a:effectLst/>
                        </a:rPr>
                        <a:t>NA</a:t>
                      </a:r>
                      <a:endParaRPr lang="en-US" sz="1000" b="0" i="0" u="none" strike="noStrike" dirty="0">
                        <a:solidFill>
                          <a:srgbClr val="000000"/>
                        </a:solidFill>
                        <a:effectLst/>
                        <a:latin typeface="Calibri" panose="020F0502020204030204" pitchFamily="34" charset="0"/>
                      </a:endParaRPr>
                    </a:p>
                  </a:txBody>
                  <a:tcPr marL="5954" marR="5954" marT="5954" marB="0" anchor="b"/>
                </a:tc>
                <a:tc>
                  <a:txBody>
                    <a:bodyPr/>
                    <a:lstStyle/>
                    <a:p>
                      <a:pPr algn="l" fontAlgn="b"/>
                      <a:r>
                        <a:rPr lang="en-US" sz="1000" u="none" strike="noStrike" dirty="0">
                          <a:effectLst/>
                        </a:rPr>
                        <a:t>1.83949</a:t>
                      </a:r>
                      <a:endParaRPr lang="en-US" sz="1000" b="0" i="0" u="none" strike="noStrike" dirty="0">
                        <a:solidFill>
                          <a:srgbClr val="000000"/>
                        </a:solidFill>
                        <a:effectLst/>
                        <a:latin typeface="Calibri" panose="020F0502020204030204" pitchFamily="34" charset="0"/>
                      </a:endParaRPr>
                    </a:p>
                  </a:txBody>
                  <a:tcPr marL="5954" marR="5954" marT="5954" marB="0" anchor="b"/>
                </a:tc>
                <a:tc>
                  <a:txBody>
                    <a:bodyPr/>
                    <a:lstStyle/>
                    <a:p>
                      <a:pPr algn="l" fontAlgn="b"/>
                      <a:r>
                        <a:rPr lang="en-US" sz="1000" u="none" strike="noStrike" dirty="0">
                          <a:effectLst/>
                        </a:rPr>
                        <a:t>6.71E-09</a:t>
                      </a:r>
                      <a:endParaRPr lang="en-US" sz="1000" b="0" i="0" u="none" strike="noStrike" dirty="0">
                        <a:solidFill>
                          <a:srgbClr val="000000"/>
                        </a:solidFill>
                        <a:effectLst/>
                        <a:latin typeface="Calibri" panose="020F0502020204030204" pitchFamily="34" charset="0"/>
                      </a:endParaRPr>
                    </a:p>
                  </a:txBody>
                  <a:tcPr marL="5954" marR="5954" marT="5954" marB="0" anchor="b"/>
                </a:tc>
                <a:tc>
                  <a:txBody>
                    <a:bodyPr/>
                    <a:lstStyle/>
                    <a:p>
                      <a:pPr algn="l" fontAlgn="b"/>
                      <a:r>
                        <a:rPr lang="en-US" sz="1000" u="none" strike="noStrike" dirty="0">
                          <a:effectLst/>
                        </a:rPr>
                        <a:t>5.04E+08</a:t>
                      </a:r>
                      <a:endParaRPr lang="en-US" sz="1000" b="0" i="0" u="none" strike="noStrike" dirty="0">
                        <a:solidFill>
                          <a:srgbClr val="000000"/>
                        </a:solidFill>
                        <a:effectLst/>
                        <a:latin typeface="Calibri" panose="020F0502020204030204" pitchFamily="34" charset="0"/>
                      </a:endParaRPr>
                    </a:p>
                  </a:txBody>
                  <a:tcPr marL="5954" marR="5954" marT="5954" marB="0" anchor="b"/>
                </a:tc>
                <a:tc>
                  <a:txBody>
                    <a:bodyPr/>
                    <a:lstStyle/>
                    <a:p>
                      <a:pPr algn="l" fontAlgn="b"/>
                      <a:r>
                        <a:rPr lang="en-US" sz="1000" u="none" strike="noStrike" dirty="0">
                          <a:effectLst/>
                        </a:rPr>
                        <a:t>NA</a:t>
                      </a:r>
                      <a:endParaRPr lang="en-US" sz="1000" b="0" i="0" u="none" strike="noStrike" dirty="0">
                        <a:solidFill>
                          <a:srgbClr val="000000"/>
                        </a:solidFill>
                        <a:effectLst/>
                        <a:latin typeface="Calibri" panose="020F0502020204030204" pitchFamily="34" charset="0"/>
                      </a:endParaRPr>
                    </a:p>
                  </a:txBody>
                  <a:tcPr marL="5954" marR="5954" marT="5954" marB="0" anchor="b"/>
                </a:tc>
                <a:tc>
                  <a:txBody>
                    <a:bodyPr/>
                    <a:lstStyle/>
                    <a:p>
                      <a:pPr algn="l" fontAlgn="b"/>
                      <a:r>
                        <a:rPr lang="en-US" sz="1000" u="none" strike="noStrike" dirty="0">
                          <a:effectLst/>
                        </a:rPr>
                        <a:t>NA</a:t>
                      </a:r>
                      <a:endParaRPr lang="en-US" sz="1000" b="0" i="0" u="none" strike="noStrike" dirty="0">
                        <a:solidFill>
                          <a:srgbClr val="000000"/>
                        </a:solidFill>
                        <a:effectLst/>
                        <a:latin typeface="Calibri" panose="020F0502020204030204" pitchFamily="34" charset="0"/>
                      </a:endParaRPr>
                    </a:p>
                  </a:txBody>
                  <a:tcPr marL="5954" marR="5954" marT="5954" marB="0" anchor="b"/>
                </a:tc>
                <a:tc>
                  <a:txBody>
                    <a:bodyPr/>
                    <a:lstStyle/>
                    <a:p>
                      <a:pPr algn="l" fontAlgn="b"/>
                      <a:r>
                        <a:rPr lang="en-US" sz="1000" u="none" strike="noStrike" dirty="0">
                          <a:effectLst/>
                        </a:rPr>
                        <a:t>NA</a:t>
                      </a:r>
                      <a:endParaRPr lang="en-US" sz="1000" b="0" i="0" u="none" strike="noStrike" dirty="0">
                        <a:solidFill>
                          <a:srgbClr val="000000"/>
                        </a:solidFill>
                        <a:effectLst/>
                        <a:latin typeface="Calibri" panose="020F0502020204030204" pitchFamily="34" charset="0"/>
                      </a:endParaRPr>
                    </a:p>
                  </a:txBody>
                  <a:tcPr marL="5954" marR="5954" marT="5954" marB="0" anchor="b"/>
                </a:tc>
                <a:tc>
                  <a:txBody>
                    <a:bodyPr/>
                    <a:lstStyle/>
                    <a:p>
                      <a:pPr algn="l" fontAlgn="b"/>
                      <a:r>
                        <a:rPr lang="en-US" sz="1000" u="none" strike="noStrike" dirty="0">
                          <a:effectLst/>
                        </a:rPr>
                        <a:t>NA</a:t>
                      </a:r>
                      <a:endParaRPr lang="en-US" sz="1000" b="0" i="0" u="none" strike="noStrike" dirty="0">
                        <a:solidFill>
                          <a:srgbClr val="000000"/>
                        </a:solidFill>
                        <a:effectLst/>
                        <a:latin typeface="Calibri" panose="020F0502020204030204" pitchFamily="34" charset="0"/>
                      </a:endParaRPr>
                    </a:p>
                  </a:txBody>
                  <a:tcPr marL="5954" marR="5954" marT="5954" marB="0" anchor="b"/>
                </a:tc>
                <a:extLst>
                  <a:ext uri="{0D108BD9-81ED-4DB2-BD59-A6C34878D82A}">
                    <a16:rowId xmlns:a16="http://schemas.microsoft.com/office/drawing/2014/main" val="743584473"/>
                  </a:ext>
                </a:extLst>
              </a:tr>
              <a:tr h="320351">
                <a:tc>
                  <a:txBody>
                    <a:bodyPr/>
                    <a:lstStyle/>
                    <a:p>
                      <a:pPr algn="l" fontAlgn="b"/>
                      <a:r>
                        <a:rPr lang="en-US" sz="1000" b="0" u="none" strike="noStrike" dirty="0">
                          <a:solidFill>
                            <a:srgbClr val="000000"/>
                          </a:solidFill>
                          <a:effectLst/>
                        </a:rPr>
                        <a:t>22</a:t>
                      </a:r>
                      <a:endParaRPr lang="en-US" sz="1000" b="0" i="0" u="none" strike="noStrike" dirty="0">
                        <a:solidFill>
                          <a:srgbClr val="000000"/>
                        </a:solidFill>
                        <a:effectLst/>
                        <a:latin typeface="Calibri" panose="020F0502020204030204" pitchFamily="34" charset="0"/>
                      </a:endParaRPr>
                    </a:p>
                  </a:txBody>
                  <a:tcPr marL="5954" marR="5954" marT="5954" marB="0" anchor="b"/>
                </a:tc>
                <a:tc>
                  <a:txBody>
                    <a:bodyPr/>
                    <a:lstStyle/>
                    <a:p>
                      <a:pPr algn="l" fontAlgn="b"/>
                      <a:r>
                        <a:rPr lang="en-US" sz="1000" b="0" u="none" strike="noStrike" dirty="0">
                          <a:solidFill>
                            <a:srgbClr val="000000"/>
                          </a:solidFill>
                          <a:effectLst/>
                        </a:rPr>
                        <a:t>22:16054713</a:t>
                      </a:r>
                      <a:endParaRPr lang="en-US" sz="1000" b="0" i="0" u="none" strike="noStrike" dirty="0">
                        <a:solidFill>
                          <a:srgbClr val="000000"/>
                        </a:solidFill>
                        <a:effectLst/>
                        <a:latin typeface="Calibri" panose="020F0502020204030204" pitchFamily="34" charset="0"/>
                      </a:endParaRPr>
                    </a:p>
                  </a:txBody>
                  <a:tcPr marL="5954" marR="5954" marT="5954" marB="0" anchor="b"/>
                </a:tc>
                <a:tc>
                  <a:txBody>
                    <a:bodyPr/>
                    <a:lstStyle/>
                    <a:p>
                      <a:pPr algn="l" fontAlgn="b"/>
                      <a:r>
                        <a:rPr lang="en-US" sz="1000" b="0" u="none" strike="noStrike" dirty="0">
                          <a:solidFill>
                            <a:srgbClr val="000000"/>
                          </a:solidFill>
                          <a:effectLst/>
                        </a:rPr>
                        <a:t>NA</a:t>
                      </a:r>
                      <a:endParaRPr lang="en-US" sz="1000" b="0" i="0" u="none" strike="noStrike" dirty="0">
                        <a:solidFill>
                          <a:srgbClr val="000000"/>
                        </a:solidFill>
                        <a:effectLst/>
                        <a:latin typeface="Calibri" panose="020F0502020204030204" pitchFamily="34" charset="0"/>
                      </a:endParaRPr>
                    </a:p>
                  </a:txBody>
                  <a:tcPr marL="5954" marR="5954" marT="5954" marB="0" anchor="b"/>
                </a:tc>
                <a:tc>
                  <a:txBody>
                    <a:bodyPr/>
                    <a:lstStyle/>
                    <a:p>
                      <a:pPr algn="l" fontAlgn="b"/>
                      <a:r>
                        <a:rPr lang="en-US" sz="1000" b="0" u="none" strike="noStrike" dirty="0">
                          <a:solidFill>
                            <a:srgbClr val="000000"/>
                          </a:solidFill>
                          <a:effectLst/>
                        </a:rPr>
                        <a:t>16054713</a:t>
                      </a:r>
                      <a:endParaRPr lang="en-US" sz="1000" b="0" i="0" u="none" strike="noStrike" dirty="0">
                        <a:solidFill>
                          <a:srgbClr val="000000"/>
                        </a:solidFill>
                        <a:effectLst/>
                        <a:latin typeface="Calibri" panose="020F0502020204030204" pitchFamily="34" charset="0"/>
                      </a:endParaRPr>
                    </a:p>
                  </a:txBody>
                  <a:tcPr marL="5954" marR="5954" marT="5954" marB="0" anchor="b"/>
                </a:tc>
                <a:tc>
                  <a:txBody>
                    <a:bodyPr/>
                    <a:lstStyle/>
                    <a:p>
                      <a:pPr algn="l" fontAlgn="b"/>
                      <a:r>
                        <a:rPr lang="en-US" sz="1000" b="0" u="none" strike="noStrike" dirty="0">
                          <a:solidFill>
                            <a:srgbClr val="000000"/>
                          </a:solidFill>
                          <a:effectLst/>
                        </a:rPr>
                        <a:t>C</a:t>
                      </a:r>
                      <a:endParaRPr lang="en-US" sz="1000" b="0" i="0" u="none" strike="noStrike" dirty="0">
                        <a:solidFill>
                          <a:srgbClr val="000000"/>
                        </a:solidFill>
                        <a:effectLst/>
                        <a:latin typeface="Calibri" panose="020F0502020204030204" pitchFamily="34" charset="0"/>
                      </a:endParaRPr>
                    </a:p>
                  </a:txBody>
                  <a:tcPr marL="5954" marR="5954" marT="5954" marB="0" anchor="b"/>
                </a:tc>
                <a:tc>
                  <a:txBody>
                    <a:bodyPr/>
                    <a:lstStyle/>
                    <a:p>
                      <a:pPr algn="l" fontAlgn="b"/>
                      <a:r>
                        <a:rPr lang="en-US" sz="1000" b="0" u="none" strike="noStrike" dirty="0">
                          <a:solidFill>
                            <a:srgbClr val="000000"/>
                          </a:solidFill>
                          <a:effectLst/>
                        </a:rPr>
                        <a:t>T</a:t>
                      </a:r>
                      <a:endParaRPr lang="en-US" sz="1000" b="0" i="0" u="none" strike="noStrike" dirty="0">
                        <a:solidFill>
                          <a:srgbClr val="000000"/>
                        </a:solidFill>
                        <a:effectLst/>
                        <a:latin typeface="Calibri" panose="020F0502020204030204" pitchFamily="34" charset="0"/>
                      </a:endParaRPr>
                    </a:p>
                  </a:txBody>
                  <a:tcPr marL="5954" marR="5954" marT="5954" marB="0" anchor="b"/>
                </a:tc>
                <a:tc>
                  <a:txBody>
                    <a:bodyPr/>
                    <a:lstStyle/>
                    <a:p>
                      <a:pPr algn="l" fontAlgn="b"/>
                      <a:r>
                        <a:rPr lang="en-US" sz="1000" b="0" u="none" strike="noStrike" dirty="0">
                          <a:solidFill>
                            <a:srgbClr val="000000"/>
                          </a:solidFill>
                          <a:effectLst/>
                        </a:rPr>
                        <a:t>42</a:t>
                      </a:r>
                      <a:endParaRPr lang="en-US" sz="1000" b="0" i="0" u="none" strike="noStrike" dirty="0">
                        <a:solidFill>
                          <a:srgbClr val="000000"/>
                        </a:solidFill>
                        <a:effectLst/>
                        <a:latin typeface="Calibri" panose="020F0502020204030204" pitchFamily="34" charset="0"/>
                      </a:endParaRPr>
                    </a:p>
                  </a:txBody>
                  <a:tcPr marL="5954" marR="5954" marT="5954" marB="0" anchor="b"/>
                </a:tc>
                <a:tc>
                  <a:txBody>
                    <a:bodyPr/>
                    <a:lstStyle/>
                    <a:p>
                      <a:pPr algn="l" fontAlgn="b"/>
                      <a:r>
                        <a:rPr lang="en-US" sz="1000" b="0" u="none" strike="noStrike" dirty="0">
                          <a:solidFill>
                            <a:srgbClr val="000000"/>
                          </a:solidFill>
                          <a:effectLst/>
                        </a:rPr>
                        <a:t>0.964541</a:t>
                      </a:r>
                      <a:endParaRPr lang="en-US" sz="1000" b="0" i="0" u="none" strike="noStrike" dirty="0">
                        <a:solidFill>
                          <a:srgbClr val="000000"/>
                        </a:solidFill>
                        <a:effectLst/>
                        <a:latin typeface="Calibri" panose="020F0502020204030204" pitchFamily="34" charset="0"/>
                      </a:endParaRPr>
                    </a:p>
                  </a:txBody>
                  <a:tcPr marL="5954" marR="5954" marT="5954" marB="0" anchor="b"/>
                </a:tc>
                <a:tc>
                  <a:txBody>
                    <a:bodyPr/>
                    <a:lstStyle/>
                    <a:p>
                      <a:pPr algn="l" fontAlgn="b"/>
                      <a:r>
                        <a:rPr lang="en-US" sz="1000" b="0" u="none" strike="noStrike" dirty="0">
                          <a:solidFill>
                            <a:srgbClr val="000000"/>
                          </a:solidFill>
                          <a:effectLst/>
                        </a:rPr>
                        <a:t>1.61412</a:t>
                      </a:r>
                      <a:endParaRPr lang="en-US" sz="1000" b="0" i="0" u="none" strike="noStrike" dirty="0">
                        <a:solidFill>
                          <a:srgbClr val="000000"/>
                        </a:solidFill>
                        <a:effectLst/>
                        <a:latin typeface="Calibri" panose="020F0502020204030204" pitchFamily="34" charset="0"/>
                      </a:endParaRPr>
                    </a:p>
                  </a:txBody>
                  <a:tcPr marL="5954" marR="5954" marT="5954" marB="0" anchor="b"/>
                </a:tc>
                <a:tc>
                  <a:txBody>
                    <a:bodyPr/>
                    <a:lstStyle/>
                    <a:p>
                      <a:pPr algn="l" fontAlgn="b"/>
                      <a:r>
                        <a:rPr lang="en-US" sz="1000" b="0" u="none" strike="noStrike" dirty="0">
                          <a:solidFill>
                            <a:srgbClr val="000000"/>
                          </a:solidFill>
                          <a:effectLst/>
                        </a:rPr>
                        <a:t>0.950976</a:t>
                      </a:r>
                      <a:endParaRPr lang="en-US" sz="1000" b="0" i="0" u="none" strike="noStrike" dirty="0">
                        <a:solidFill>
                          <a:srgbClr val="000000"/>
                        </a:solidFill>
                        <a:effectLst/>
                        <a:latin typeface="Calibri" panose="020F0502020204030204" pitchFamily="34" charset="0"/>
                      </a:endParaRPr>
                    </a:p>
                  </a:txBody>
                  <a:tcPr marL="5954" marR="5954" marT="5954" marB="0" anchor="b"/>
                </a:tc>
                <a:tc>
                  <a:txBody>
                    <a:bodyPr/>
                    <a:lstStyle/>
                    <a:p>
                      <a:pPr algn="l" fontAlgn="b"/>
                      <a:r>
                        <a:rPr lang="en-US" sz="1000" b="0" u="none" strike="noStrike" dirty="0">
                          <a:solidFill>
                            <a:srgbClr val="000000"/>
                          </a:solidFill>
                          <a:effectLst/>
                        </a:rPr>
                        <a:t>1.60079</a:t>
                      </a:r>
                      <a:endParaRPr lang="en-US" sz="1000" b="0" i="0" u="none" strike="noStrike" dirty="0">
                        <a:solidFill>
                          <a:srgbClr val="000000"/>
                        </a:solidFill>
                        <a:effectLst/>
                        <a:latin typeface="Calibri" panose="020F0502020204030204" pitchFamily="34" charset="0"/>
                      </a:endParaRPr>
                    </a:p>
                  </a:txBody>
                  <a:tcPr marL="5954" marR="5954" marT="5954" marB="0" anchor="b"/>
                </a:tc>
                <a:tc>
                  <a:txBody>
                    <a:bodyPr/>
                    <a:lstStyle/>
                    <a:p>
                      <a:pPr algn="l" fontAlgn="b"/>
                      <a:r>
                        <a:rPr lang="en-US" sz="1000" b="0" u="none" strike="noStrike" dirty="0">
                          <a:solidFill>
                            <a:srgbClr val="000000"/>
                          </a:solidFill>
                          <a:effectLst/>
                        </a:rPr>
                        <a:t>0.583907</a:t>
                      </a:r>
                      <a:endParaRPr lang="en-US" sz="1000" b="0" i="0" u="none" strike="noStrike" dirty="0">
                        <a:solidFill>
                          <a:srgbClr val="000000"/>
                        </a:solidFill>
                        <a:effectLst/>
                        <a:latin typeface="Calibri" panose="020F0502020204030204" pitchFamily="34" charset="0"/>
                      </a:endParaRPr>
                    </a:p>
                  </a:txBody>
                  <a:tcPr marL="5954" marR="5954" marT="5954" marB="0" anchor="b"/>
                </a:tc>
                <a:tc>
                  <a:txBody>
                    <a:bodyPr/>
                    <a:lstStyle/>
                    <a:p>
                      <a:pPr algn="l" fontAlgn="b"/>
                      <a:r>
                        <a:rPr lang="en-US" sz="1000" b="0" u="none" strike="noStrike" dirty="0">
                          <a:solidFill>
                            <a:srgbClr val="000000"/>
                          </a:solidFill>
                          <a:effectLst/>
                        </a:rPr>
                        <a:t>0.583907</a:t>
                      </a:r>
                      <a:endParaRPr lang="en-US" sz="1000" b="0" i="0" u="none" strike="noStrike" dirty="0">
                        <a:solidFill>
                          <a:srgbClr val="000000"/>
                        </a:solidFill>
                        <a:effectLst/>
                        <a:latin typeface="Calibri" panose="020F0502020204030204" pitchFamily="34" charset="0"/>
                      </a:endParaRPr>
                    </a:p>
                  </a:txBody>
                  <a:tcPr marL="5954" marR="5954" marT="5954" marB="0" anchor="b"/>
                </a:tc>
                <a:tc>
                  <a:txBody>
                    <a:bodyPr/>
                    <a:lstStyle/>
                    <a:p>
                      <a:pPr algn="l" fontAlgn="b"/>
                      <a:r>
                        <a:rPr lang="en-US" sz="1000" b="0" u="none" strike="noStrike" dirty="0">
                          <a:solidFill>
                            <a:srgbClr val="000000"/>
                          </a:solidFill>
                          <a:effectLst/>
                        </a:rPr>
                        <a:t>0.116481</a:t>
                      </a:r>
                      <a:endParaRPr lang="en-US" sz="1000" b="0" i="0" u="none" strike="noStrike" dirty="0">
                        <a:solidFill>
                          <a:srgbClr val="000000"/>
                        </a:solidFill>
                        <a:effectLst/>
                        <a:latin typeface="Calibri" panose="020F0502020204030204" pitchFamily="34" charset="0"/>
                      </a:endParaRPr>
                    </a:p>
                  </a:txBody>
                  <a:tcPr marL="5954" marR="5954" marT="5954" marB="0" anchor="b"/>
                </a:tc>
                <a:tc>
                  <a:txBody>
                    <a:bodyPr/>
                    <a:lstStyle/>
                    <a:p>
                      <a:pPr algn="l" fontAlgn="b"/>
                      <a:r>
                        <a:rPr lang="en-US" sz="1000" b="0" u="none" strike="noStrike" dirty="0">
                          <a:solidFill>
                            <a:srgbClr val="000000"/>
                          </a:solidFill>
                          <a:effectLst/>
                        </a:rPr>
                        <a:t>-0.434153</a:t>
                      </a:r>
                      <a:endParaRPr lang="en-US" sz="1000" b="0" i="0" u="none" strike="noStrike" dirty="0">
                        <a:solidFill>
                          <a:srgbClr val="000000"/>
                        </a:solidFill>
                        <a:effectLst/>
                        <a:latin typeface="Calibri" panose="020F0502020204030204" pitchFamily="34" charset="0"/>
                      </a:endParaRPr>
                    </a:p>
                  </a:txBody>
                  <a:tcPr marL="5954" marR="5954" marT="5954" marB="0" anchor="b"/>
                </a:tc>
                <a:tc>
                  <a:txBody>
                    <a:bodyPr/>
                    <a:lstStyle/>
                    <a:p>
                      <a:pPr algn="l" fontAlgn="b"/>
                      <a:r>
                        <a:rPr lang="en-US" sz="1000" b="0" u="none" strike="noStrike" dirty="0">
                          <a:solidFill>
                            <a:srgbClr val="000000"/>
                          </a:solidFill>
                          <a:effectLst/>
                        </a:rPr>
                        <a:t>0.792702</a:t>
                      </a:r>
                      <a:endParaRPr lang="en-US" sz="1000" b="0" i="0" u="none" strike="noStrike" dirty="0">
                        <a:solidFill>
                          <a:srgbClr val="000000"/>
                        </a:solidFill>
                        <a:effectLst/>
                        <a:latin typeface="Calibri" panose="020F0502020204030204" pitchFamily="34" charset="0"/>
                      </a:endParaRPr>
                    </a:p>
                  </a:txBody>
                  <a:tcPr marL="5954" marR="5954" marT="5954" marB="0" anchor="b"/>
                </a:tc>
                <a:extLst>
                  <a:ext uri="{0D108BD9-81ED-4DB2-BD59-A6C34878D82A}">
                    <a16:rowId xmlns:a16="http://schemas.microsoft.com/office/drawing/2014/main" val="2565737202"/>
                  </a:ext>
                </a:extLst>
              </a:tr>
              <a:tr h="320351">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lang="en-US" sz="1800" kern="1200" dirty="0">
                        <a:solidFill>
                          <a:schemeClr val="dk1"/>
                        </a:solidFill>
                        <a:effectLst/>
                      </a:endParaRPr>
                    </a:p>
                    <a:p>
                      <a:pPr algn="l" fontAlgn="b"/>
                      <a:r>
                        <a:rPr lang="en-US" sz="1000" b="0" u="none" strike="noStrike" dirty="0">
                          <a:solidFill>
                            <a:srgbClr val="000000"/>
                          </a:solidFill>
                          <a:effectLst/>
                        </a:rPr>
                        <a:t>22</a:t>
                      </a:r>
                      <a:endParaRPr lang="en-US" sz="1000" b="0" i="0" u="none" strike="noStrike" dirty="0">
                        <a:solidFill>
                          <a:srgbClr val="000000"/>
                        </a:solidFill>
                        <a:effectLst/>
                        <a:latin typeface="Calibri" panose="020F0502020204030204" pitchFamily="34" charset="0"/>
                      </a:endParaRPr>
                    </a:p>
                  </a:txBody>
                  <a:tcPr marL="5954" marR="5954" marT="5954" marB="0" anchor="b"/>
                </a:tc>
                <a:tc>
                  <a:txBody>
                    <a:bodyPr/>
                    <a:lstStyle/>
                    <a:p>
                      <a:pPr algn="l" fontAlgn="b"/>
                      <a:r>
                        <a:rPr lang="en-US" sz="1000" b="0" u="none" strike="noStrike" dirty="0">
                          <a:solidFill>
                            <a:srgbClr val="000000"/>
                          </a:solidFill>
                          <a:effectLst/>
                        </a:rPr>
                        <a:t>22:16074795</a:t>
                      </a:r>
                      <a:endParaRPr lang="en-US" sz="1000" b="0" i="0" u="none" strike="noStrike" dirty="0">
                        <a:solidFill>
                          <a:srgbClr val="000000"/>
                        </a:solidFill>
                        <a:effectLst/>
                        <a:latin typeface="Calibri" panose="020F0502020204030204" pitchFamily="34" charset="0"/>
                      </a:endParaRPr>
                    </a:p>
                  </a:txBody>
                  <a:tcPr marL="5954" marR="5954" marT="5954" marB="0" anchor="b"/>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000" b="0" u="none" strike="noStrike" dirty="0">
                          <a:solidFill>
                            <a:srgbClr val="000000"/>
                          </a:solidFill>
                          <a:effectLst/>
                        </a:rPr>
                        <a:t>NA</a:t>
                      </a:r>
                    </a:p>
                    <a:p>
                      <a:pPr algn="l" fontAlgn="b"/>
                      <a:endParaRPr lang="en-US" sz="1000" b="0" i="0" u="none" strike="noStrike" dirty="0">
                        <a:solidFill>
                          <a:srgbClr val="000000"/>
                        </a:solidFill>
                        <a:effectLst/>
                        <a:latin typeface="Calibri" panose="020F0502020204030204" pitchFamily="34" charset="0"/>
                      </a:endParaRPr>
                    </a:p>
                  </a:txBody>
                  <a:tcPr marL="5954" marR="5954" marT="5954" marB="0" anchor="b"/>
                </a:tc>
                <a:tc>
                  <a:txBody>
                    <a:bodyPr/>
                    <a:lstStyle/>
                    <a:p>
                      <a:pPr algn="l" fontAlgn="b"/>
                      <a:r>
                        <a:rPr lang="en-US" sz="1000" b="0" u="none" strike="noStrike" dirty="0">
                          <a:solidFill>
                            <a:srgbClr val="000000"/>
                          </a:solidFill>
                          <a:effectLst/>
                        </a:rPr>
                        <a:t>16056801</a:t>
                      </a:r>
                      <a:endParaRPr lang="en-US" sz="1000" b="0" i="0" u="none" strike="noStrike" dirty="0">
                        <a:solidFill>
                          <a:srgbClr val="000000"/>
                        </a:solidFill>
                        <a:effectLst/>
                        <a:latin typeface="Calibri" panose="020F0502020204030204" pitchFamily="34" charset="0"/>
                      </a:endParaRPr>
                    </a:p>
                  </a:txBody>
                  <a:tcPr marL="5954" marR="5954" marT="5954" marB="0" anchor="b"/>
                </a:tc>
                <a:tc>
                  <a:txBody>
                    <a:bodyPr/>
                    <a:lstStyle/>
                    <a:p>
                      <a:pPr algn="l" fontAlgn="b"/>
                      <a:r>
                        <a:rPr lang="en-US" sz="1000" b="0" u="none" strike="noStrike" dirty="0">
                          <a:solidFill>
                            <a:srgbClr val="000000"/>
                          </a:solidFill>
                          <a:effectLst/>
                        </a:rPr>
                        <a:t>G</a:t>
                      </a:r>
                      <a:endParaRPr lang="en-US" sz="1000" b="0" i="0" u="none" strike="noStrike" dirty="0">
                        <a:solidFill>
                          <a:srgbClr val="000000"/>
                        </a:solidFill>
                        <a:effectLst/>
                        <a:latin typeface="Calibri" panose="020F0502020204030204" pitchFamily="34" charset="0"/>
                      </a:endParaRPr>
                    </a:p>
                  </a:txBody>
                  <a:tcPr marL="5954" marR="5954" marT="5954" marB="0" anchor="b"/>
                </a:tc>
                <a:tc>
                  <a:txBody>
                    <a:bodyPr/>
                    <a:lstStyle/>
                    <a:p>
                      <a:pPr algn="l" fontAlgn="b"/>
                      <a:r>
                        <a:rPr lang="en-US" sz="1000" b="0" u="none" strike="noStrike" dirty="0">
                          <a:solidFill>
                            <a:srgbClr val="000000"/>
                          </a:solidFill>
                          <a:effectLst/>
                        </a:rPr>
                        <a:t>T</a:t>
                      </a:r>
                      <a:endParaRPr lang="en-US" sz="1000" b="0" i="0" u="none" strike="noStrike" dirty="0">
                        <a:solidFill>
                          <a:srgbClr val="000000"/>
                        </a:solidFill>
                        <a:effectLst/>
                        <a:latin typeface="Calibri" panose="020F0502020204030204" pitchFamily="34" charset="0"/>
                      </a:endParaRPr>
                    </a:p>
                  </a:txBody>
                  <a:tcPr marL="5954" marR="5954" marT="5954" marB="0" anchor="b"/>
                </a:tc>
                <a:tc>
                  <a:txBody>
                    <a:bodyPr/>
                    <a:lstStyle/>
                    <a:p>
                      <a:pPr algn="l" fontAlgn="b"/>
                      <a:r>
                        <a:rPr lang="en-US" sz="1000" b="0" u="none" strike="noStrike" dirty="0">
                          <a:solidFill>
                            <a:srgbClr val="000000"/>
                          </a:solidFill>
                          <a:effectLst/>
                        </a:rPr>
                        <a:t>142</a:t>
                      </a:r>
                      <a:endParaRPr lang="en-US" sz="1000" b="0" i="0" u="none" strike="noStrike" dirty="0">
                        <a:solidFill>
                          <a:srgbClr val="000000"/>
                        </a:solidFill>
                        <a:effectLst/>
                        <a:latin typeface="Calibri" panose="020F0502020204030204" pitchFamily="34" charset="0"/>
                      </a:endParaRPr>
                    </a:p>
                  </a:txBody>
                  <a:tcPr marL="5954" marR="5954" marT="5954" marB="0" anchor="b"/>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lang="en-US" sz="1800" kern="1200" dirty="0">
                        <a:solidFill>
                          <a:schemeClr val="dk1"/>
                        </a:solidFill>
                        <a:effectLst/>
                      </a:endParaRPr>
                    </a:p>
                    <a:p>
                      <a:pPr algn="l" fontAlgn="b"/>
                      <a:r>
                        <a:rPr lang="en-US" sz="1000" b="0" u="none" strike="noStrike" dirty="0">
                          <a:solidFill>
                            <a:srgbClr val="000000"/>
                          </a:solidFill>
                          <a:effectLst/>
                        </a:rPr>
                        <a:t>0.975471</a:t>
                      </a:r>
                      <a:endParaRPr lang="en-US" sz="1000" b="0" i="0" u="none" strike="noStrike" dirty="0">
                        <a:solidFill>
                          <a:srgbClr val="000000"/>
                        </a:solidFill>
                        <a:effectLst/>
                        <a:latin typeface="Calibri" panose="020F0502020204030204" pitchFamily="34" charset="0"/>
                      </a:endParaRPr>
                    </a:p>
                  </a:txBody>
                  <a:tcPr marL="5954" marR="5954" marT="5954" marB="0" anchor="b"/>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lang="en-US" sz="1800" kern="1200" dirty="0">
                        <a:solidFill>
                          <a:schemeClr val="dk1"/>
                        </a:solidFill>
                        <a:effectLst/>
                      </a:endParaRPr>
                    </a:p>
                    <a:p>
                      <a:pPr algn="l" fontAlgn="b"/>
                      <a:r>
                        <a:rPr lang="en-US" sz="1000" b="0" u="none" strike="noStrike" dirty="0">
                          <a:solidFill>
                            <a:srgbClr val="000000"/>
                          </a:solidFill>
                          <a:effectLst/>
                        </a:rPr>
                        <a:t>2.18218</a:t>
                      </a:r>
                      <a:endParaRPr lang="en-US" sz="1000" b="0" i="0" u="none" strike="noStrike" dirty="0">
                        <a:solidFill>
                          <a:srgbClr val="000000"/>
                        </a:solidFill>
                        <a:effectLst/>
                        <a:latin typeface="Calibri" panose="020F0502020204030204" pitchFamily="34" charset="0"/>
                      </a:endParaRPr>
                    </a:p>
                  </a:txBody>
                  <a:tcPr marL="5954" marR="5954" marT="5954" marB="0" anchor="b"/>
                </a:tc>
                <a:tc>
                  <a:txBody>
                    <a:bodyPr/>
                    <a:lstStyle/>
                    <a:p>
                      <a:pPr algn="l" fontAlgn="b"/>
                      <a:r>
                        <a:rPr lang="en-US" sz="1000" b="0" u="none" strike="noStrike" dirty="0">
                          <a:solidFill>
                            <a:srgbClr val="000000"/>
                          </a:solidFill>
                          <a:effectLst/>
                        </a:rPr>
                        <a:t>1.12568</a:t>
                      </a:r>
                      <a:endParaRPr lang="en-US" sz="1000" b="0" i="0" u="none" strike="noStrike" dirty="0">
                        <a:solidFill>
                          <a:srgbClr val="000000"/>
                        </a:solidFill>
                        <a:effectLst/>
                        <a:latin typeface="Calibri" panose="020F0502020204030204" pitchFamily="34" charset="0"/>
                      </a:endParaRPr>
                    </a:p>
                  </a:txBody>
                  <a:tcPr marL="5954" marR="5954" marT="5954" marB="0" anchor="b"/>
                </a:tc>
                <a:tc>
                  <a:txBody>
                    <a:bodyPr/>
                    <a:lstStyle/>
                    <a:p>
                      <a:pPr algn="l" fontAlgn="b"/>
                      <a:r>
                        <a:rPr lang="en-US" sz="1000" b="0" u="none" strike="noStrike" dirty="0">
                          <a:solidFill>
                            <a:srgbClr val="000000"/>
                          </a:solidFill>
                          <a:effectLst/>
                        </a:rPr>
                        <a:t>2.18018</a:t>
                      </a:r>
                      <a:endParaRPr lang="en-US" sz="1000" b="0" i="0" u="none" strike="noStrike" dirty="0">
                        <a:solidFill>
                          <a:srgbClr val="000000"/>
                        </a:solidFill>
                        <a:effectLst/>
                        <a:latin typeface="Calibri" panose="020F0502020204030204" pitchFamily="34" charset="0"/>
                      </a:endParaRPr>
                    </a:p>
                  </a:txBody>
                  <a:tcPr marL="5954" marR="5954" marT="5954" marB="0" anchor="b"/>
                </a:tc>
                <a:tc>
                  <a:txBody>
                    <a:bodyPr/>
                    <a:lstStyle/>
                    <a:p>
                      <a:pPr algn="l" fontAlgn="b"/>
                      <a:r>
                        <a:rPr lang="en-US" sz="1000" b="0" u="none" strike="noStrike" dirty="0">
                          <a:solidFill>
                            <a:srgbClr val="000000"/>
                          </a:solidFill>
                          <a:effectLst/>
                        </a:rPr>
                        <a:t>0.581213</a:t>
                      </a:r>
                      <a:endParaRPr lang="en-US" sz="1000" b="0" i="0" u="none" strike="noStrike" dirty="0">
                        <a:solidFill>
                          <a:srgbClr val="000000"/>
                        </a:solidFill>
                        <a:effectLst/>
                        <a:latin typeface="Calibri" panose="020F0502020204030204" pitchFamily="34" charset="0"/>
                      </a:endParaRPr>
                    </a:p>
                  </a:txBody>
                  <a:tcPr marL="5954" marR="5954" marT="5954" marB="0" anchor="b"/>
                </a:tc>
                <a:tc>
                  <a:txBody>
                    <a:bodyPr/>
                    <a:lstStyle/>
                    <a:p>
                      <a:pPr algn="l" fontAlgn="b"/>
                      <a:r>
                        <a:rPr lang="en-US" sz="1000" b="0" u="none" strike="noStrike" dirty="0">
                          <a:solidFill>
                            <a:srgbClr val="000000"/>
                          </a:solidFill>
                          <a:effectLst/>
                        </a:rPr>
                        <a:t>0.439454</a:t>
                      </a:r>
                      <a:endParaRPr lang="en-US" sz="1000" b="0" i="0" u="none" strike="noStrike" dirty="0">
                        <a:solidFill>
                          <a:srgbClr val="000000"/>
                        </a:solidFill>
                        <a:effectLst/>
                        <a:latin typeface="Calibri" panose="020F0502020204030204" pitchFamily="34" charset="0"/>
                      </a:endParaRPr>
                    </a:p>
                  </a:txBody>
                  <a:tcPr marL="5954" marR="5954" marT="5954" marB="0" anchor="b"/>
                </a:tc>
                <a:tc>
                  <a:txBody>
                    <a:bodyPr/>
                    <a:lstStyle/>
                    <a:p>
                      <a:pPr algn="l" fontAlgn="b"/>
                      <a:r>
                        <a:rPr lang="en-US" sz="1000" b="0" u="none" strike="noStrike" dirty="0">
                          <a:solidFill>
                            <a:srgbClr val="000000"/>
                          </a:solidFill>
                          <a:effectLst/>
                        </a:rPr>
                        <a:t>0.145794</a:t>
                      </a:r>
                      <a:endParaRPr lang="en-US" sz="1000" b="0" i="0" u="none" strike="noStrike" dirty="0">
                        <a:solidFill>
                          <a:srgbClr val="000000"/>
                        </a:solidFill>
                        <a:effectLst/>
                        <a:latin typeface="Calibri" panose="020F0502020204030204" pitchFamily="34" charset="0"/>
                      </a:endParaRPr>
                    </a:p>
                  </a:txBody>
                  <a:tcPr marL="5954" marR="5954" marT="5954" marB="0" anchor="b"/>
                </a:tc>
                <a:tc>
                  <a:txBody>
                    <a:bodyPr/>
                    <a:lstStyle/>
                    <a:p>
                      <a:pPr algn="l" fontAlgn="b"/>
                      <a:r>
                        <a:rPr lang="en-US" sz="1000" b="0" u="none" strike="noStrike" dirty="0">
                          <a:solidFill>
                            <a:srgbClr val="000000"/>
                          </a:solidFill>
                          <a:effectLst/>
                        </a:rPr>
                        <a:t>0.66722</a:t>
                      </a:r>
                      <a:endParaRPr lang="en-US" sz="1000" b="0" i="0" u="none" strike="noStrike" dirty="0">
                        <a:solidFill>
                          <a:srgbClr val="000000"/>
                        </a:solidFill>
                        <a:effectLst/>
                        <a:latin typeface="Calibri" panose="020F0502020204030204" pitchFamily="34" charset="0"/>
                      </a:endParaRPr>
                    </a:p>
                  </a:txBody>
                  <a:tcPr marL="5954" marR="5954" marT="5954" marB="0" anchor="b"/>
                </a:tc>
                <a:tc>
                  <a:txBody>
                    <a:bodyPr/>
                    <a:lstStyle/>
                    <a:p>
                      <a:pPr algn="l" fontAlgn="b"/>
                      <a:r>
                        <a:rPr lang="en-US" sz="1000" b="0" u="none" strike="noStrike" dirty="0">
                          <a:solidFill>
                            <a:srgbClr val="000000"/>
                          </a:solidFill>
                          <a:effectLst/>
                        </a:rPr>
                        <a:t>0.863037</a:t>
                      </a:r>
                      <a:endParaRPr lang="en-US" sz="1000" b="0" i="0" u="none" strike="noStrike" dirty="0">
                        <a:solidFill>
                          <a:srgbClr val="000000"/>
                        </a:solidFill>
                        <a:effectLst/>
                        <a:latin typeface="Calibri" panose="020F0502020204030204" pitchFamily="34" charset="0"/>
                      </a:endParaRPr>
                    </a:p>
                  </a:txBody>
                  <a:tcPr marL="5954" marR="5954" marT="5954" marB="0" anchor="b"/>
                </a:tc>
                <a:extLst>
                  <a:ext uri="{0D108BD9-81ED-4DB2-BD59-A6C34878D82A}">
                    <a16:rowId xmlns:a16="http://schemas.microsoft.com/office/drawing/2014/main" val="2513498212"/>
                  </a:ext>
                </a:extLst>
              </a:tr>
            </a:tbl>
          </a:graphicData>
        </a:graphic>
      </p:graphicFrame>
    </p:spTree>
    <p:extLst>
      <p:ext uri="{BB962C8B-B14F-4D97-AF65-F5344CB8AC3E}">
        <p14:creationId xmlns:p14="http://schemas.microsoft.com/office/powerpoint/2010/main" val="792698740"/>
      </p:ext>
    </p:extLst>
  </p:cSld>
  <p:clrMapOvr>
    <a:masterClrMapping/>
  </p:clrMapOvr>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{4595EF35-D605-ED4B-82AF-67AC1D394574}tf10001120</Template>
  <TotalTime>2872</TotalTime>
  <Words>1497</Words>
  <Application>Microsoft Macintosh PowerPoint</Application>
  <PresentationFormat>Widescreen</PresentationFormat>
  <Paragraphs>418</Paragraphs>
  <Slides>18</Slides>
  <Notes>9</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18</vt:i4>
      </vt:variant>
    </vt:vector>
  </HeadingPairs>
  <TitlesOfParts>
    <vt:vector size="26" baseType="lpstr">
      <vt:lpstr>-apple-system</vt:lpstr>
      <vt:lpstr>Arial</vt:lpstr>
      <vt:lpstr>Calibri</vt:lpstr>
      <vt:lpstr>Cambria</vt:lpstr>
      <vt:lpstr>Gill Sans MT</vt:lpstr>
      <vt:lpstr>Helvetica</vt:lpstr>
      <vt:lpstr>Open Sans</vt:lpstr>
      <vt:lpstr>Parcel</vt:lpstr>
      <vt:lpstr>Alzheimer’s Disease GWAS Analysis</vt:lpstr>
      <vt:lpstr>Project Overview</vt:lpstr>
      <vt:lpstr>Introduction</vt:lpstr>
      <vt:lpstr>AD Prevalence</vt:lpstr>
      <vt:lpstr>GWAS analysis package </vt:lpstr>
      <vt:lpstr>PowerPoint Presentation</vt:lpstr>
      <vt:lpstr>Data structure </vt:lpstr>
      <vt:lpstr>PowerPoint Presentation</vt:lpstr>
      <vt:lpstr>PowerPoint Presentation</vt:lpstr>
      <vt:lpstr>SNPTEST Commands</vt:lpstr>
      <vt:lpstr>PowerPoint Presentation</vt:lpstr>
      <vt:lpstr>PowerPoint Presentation</vt:lpstr>
      <vt:lpstr>SNPTEST output</vt:lpstr>
      <vt:lpstr>Current Results- Manhattan Plot</vt:lpstr>
      <vt:lpstr>Current Results- QQ Plot</vt:lpstr>
      <vt:lpstr>FUMA Results</vt:lpstr>
      <vt:lpstr>Building upon Gwas Analysis: Meta analysis</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structure and workflow review</dc:title>
  <dc:creator>Jin Sha</dc:creator>
  <cp:lastModifiedBy>Iqbal, Taha</cp:lastModifiedBy>
  <cp:revision>31</cp:revision>
  <dcterms:created xsi:type="dcterms:W3CDTF">2022-07-06T18:12:31Z</dcterms:created>
  <dcterms:modified xsi:type="dcterms:W3CDTF">2022-12-03T00:48:00Z</dcterms:modified>
</cp:coreProperties>
</file>